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0" r:id="rId3"/>
    <p:sldId id="262" r:id="rId4"/>
    <p:sldId id="259" r:id="rId5"/>
    <p:sldId id="264" r:id="rId6"/>
    <p:sldId id="293" r:id="rId7"/>
    <p:sldId id="265" r:id="rId8"/>
    <p:sldId id="270" r:id="rId9"/>
    <p:sldId id="271" r:id="rId10"/>
    <p:sldId id="291" r:id="rId11"/>
    <p:sldId id="272" r:id="rId12"/>
    <p:sldId id="260" r:id="rId13"/>
    <p:sldId id="274" r:id="rId14"/>
    <p:sldId id="273" r:id="rId15"/>
    <p:sldId id="266" r:id="rId16"/>
    <p:sldId id="267" r:id="rId17"/>
    <p:sldId id="275" r:id="rId18"/>
    <p:sldId id="292" r:id="rId19"/>
    <p:sldId id="261" r:id="rId20"/>
    <p:sldId id="263" r:id="rId21"/>
    <p:sldId id="268" r:id="rId22"/>
    <p:sldId id="269" r:id="rId23"/>
    <p:sldId id="278" r:id="rId24"/>
    <p:sldId id="277" r:id="rId25"/>
    <p:sldId id="283" r:id="rId26"/>
    <p:sldId id="284" r:id="rId27"/>
    <p:sldId id="279" r:id="rId28"/>
    <p:sldId id="285" r:id="rId29"/>
    <p:sldId id="289" r:id="rId30"/>
    <p:sldId id="286" r:id="rId31"/>
    <p:sldId id="288" r:id="rId32"/>
    <p:sldId id="258" r:id="rId3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9" d="100"/>
          <a:sy n="99" d="100"/>
        </p:scale>
        <p:origin x="84"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8C3E5AC-D341-4E5B-97FC-2B723C1B469E}" type="datetimeFigureOut">
              <a:rPr lang="ru-RU" smtClean="0"/>
              <a:t>03.04.2023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39441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C3E5AC-D341-4E5B-97FC-2B723C1B469E}" type="datetimeFigureOut">
              <a:rPr lang="ru-RU" smtClean="0"/>
              <a:t>03.04.2023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4073101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C3E5AC-D341-4E5B-97FC-2B723C1B469E}" type="datetimeFigureOut">
              <a:rPr lang="ru-RU" smtClean="0"/>
              <a:t>03.04.2023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996077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C3E5AC-D341-4E5B-97FC-2B723C1B469E}" type="datetimeFigureOut">
              <a:rPr lang="ru-RU" smtClean="0"/>
              <a:t>03.04.2023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3389894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8C3E5AC-D341-4E5B-97FC-2B723C1B469E}" type="datetimeFigureOut">
              <a:rPr lang="ru-RU" smtClean="0"/>
              <a:t>03.04.2023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89795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8C3E5AC-D341-4E5B-97FC-2B723C1B469E}" type="datetimeFigureOut">
              <a:rPr lang="ru-RU" smtClean="0"/>
              <a:t>03.04.2023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4140844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8C3E5AC-D341-4E5B-97FC-2B723C1B469E}" type="datetimeFigureOut">
              <a:rPr lang="ru-RU" smtClean="0"/>
              <a:t>03.04.2023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232164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8C3E5AC-D341-4E5B-97FC-2B723C1B469E}" type="datetimeFigureOut">
              <a:rPr lang="ru-RU" smtClean="0"/>
              <a:t>03.04.2023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9073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C3E5AC-D341-4E5B-97FC-2B723C1B469E}" type="datetimeFigureOut">
              <a:rPr lang="ru-RU" smtClean="0"/>
              <a:t>03.04.2023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168056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8C3E5AC-D341-4E5B-97FC-2B723C1B469E}" type="datetimeFigureOut">
              <a:rPr lang="ru-RU" smtClean="0"/>
              <a:t>03.04.2023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371160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8C3E5AC-D341-4E5B-97FC-2B723C1B469E}" type="datetimeFigureOut">
              <a:rPr lang="ru-RU" smtClean="0"/>
              <a:t>03.04.2023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2282DB-B67B-4961-A327-E13533BDF67D}" type="slidenum">
              <a:rPr lang="ru-RU" smtClean="0"/>
              <a:t>‹#›</a:t>
            </a:fld>
            <a:endParaRPr lang="ru-RU"/>
          </a:p>
        </p:txBody>
      </p:sp>
    </p:spTree>
    <p:extLst>
      <p:ext uri="{BB962C8B-B14F-4D97-AF65-F5344CB8AC3E}">
        <p14:creationId xmlns:p14="http://schemas.microsoft.com/office/powerpoint/2010/main" val="144927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C3E5AC-D341-4E5B-97FC-2B723C1B469E}" type="datetimeFigureOut">
              <a:rPr lang="ru-RU" smtClean="0"/>
              <a:t>03.04.2023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282DB-B67B-4961-A327-E13533BDF67D}" type="slidenum">
              <a:rPr lang="ru-RU" smtClean="0"/>
              <a:t>‹#›</a:t>
            </a:fld>
            <a:endParaRPr lang="ru-RU"/>
          </a:p>
        </p:txBody>
      </p:sp>
    </p:spTree>
    <p:extLst>
      <p:ext uri="{BB962C8B-B14F-4D97-AF65-F5344CB8AC3E}">
        <p14:creationId xmlns:p14="http://schemas.microsoft.com/office/powerpoint/2010/main" val="4160268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42204" y="372973"/>
            <a:ext cx="10241022" cy="3785652"/>
          </a:xfrm>
          <a:prstGeom prst="rect">
            <a:avLst/>
          </a:prstGeom>
        </p:spPr>
        <p:txBody>
          <a:bodyPr wrap="square">
            <a:spAutoFit/>
          </a:bodyPr>
          <a:lstStyle/>
          <a:p>
            <a:pPr algn="ctr"/>
            <a:r>
              <a:rPr lang="ru-RU" sz="4000" b="1" dirty="0" smtClean="0">
                <a:effectLst>
                  <a:outerShdw blurRad="38100" dist="38100" dir="2700000" algn="tl">
                    <a:srgbClr val="000000">
                      <a:alpha val="43137"/>
                    </a:srgbClr>
                  </a:outerShdw>
                </a:effectLst>
              </a:rPr>
              <a:t>Рекомендация</a:t>
            </a:r>
          </a:p>
          <a:p>
            <a:pPr algn="ctr"/>
            <a:endParaRPr lang="ru-RU" sz="4000" b="1" dirty="0" smtClean="0">
              <a:effectLst>
                <a:outerShdw blurRad="38100" dist="38100" dir="2700000" algn="tl">
                  <a:srgbClr val="000000">
                    <a:alpha val="43137"/>
                  </a:srgbClr>
                </a:outerShdw>
              </a:effectLst>
            </a:endParaRPr>
          </a:p>
          <a:p>
            <a:pPr algn="ctr"/>
            <a:r>
              <a:rPr lang="ru-RU" sz="4000" b="1" dirty="0">
                <a:solidFill>
                  <a:srgbClr val="0070C0"/>
                </a:solidFill>
                <a:effectLst>
                  <a:outerShdw blurRad="38100" dist="38100" dir="2700000" algn="tl">
                    <a:srgbClr val="000000">
                      <a:alpha val="43137"/>
                    </a:srgbClr>
                  </a:outerShdw>
                </a:effectLst>
              </a:rPr>
              <a:t>«Бухгалтерский учет операций оплаты страховой премии по договорам страхования, связанных с договором неоперационной (финансовой) аренды»</a:t>
            </a:r>
          </a:p>
        </p:txBody>
      </p:sp>
      <p:sp>
        <p:nvSpPr>
          <p:cNvPr id="3" name="Подзаголовок 2"/>
          <p:cNvSpPr txBox="1">
            <a:spLocks/>
          </p:cNvSpPr>
          <p:nvPr/>
        </p:nvSpPr>
        <p:spPr>
          <a:xfrm>
            <a:off x="1392072" y="5049672"/>
            <a:ext cx="9275928" cy="1067936"/>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b="1" dirty="0" smtClean="0"/>
              <a:t>Киркорова Неля Ивановна</a:t>
            </a:r>
          </a:p>
          <a:p>
            <a:pPr marL="0" indent="0">
              <a:buNone/>
            </a:pPr>
            <a:r>
              <a:rPr lang="ru-RU" dirty="0" smtClean="0"/>
              <a:t>К.э.н., доцент, независимый эксперт, руководитель Проекта ОЛА </a:t>
            </a:r>
            <a:r>
              <a:rPr lang="ru-RU" dirty="0" smtClean="0"/>
              <a:t>«Аренда»</a:t>
            </a:r>
            <a:endParaRPr lang="ru-RU" dirty="0"/>
          </a:p>
        </p:txBody>
      </p:sp>
    </p:spTree>
    <p:extLst>
      <p:ext uri="{BB962C8B-B14F-4D97-AF65-F5344CB8AC3E}">
        <p14:creationId xmlns:p14="http://schemas.microsoft.com/office/powerpoint/2010/main" val="33309227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Таблица 8"/>
          <p:cNvGraphicFramePr>
            <a:graphicFrameLocks noGrp="1"/>
          </p:cNvGraphicFramePr>
          <p:nvPr>
            <p:extLst>
              <p:ext uri="{D42A27DB-BD31-4B8C-83A1-F6EECF244321}">
                <p14:modId xmlns:p14="http://schemas.microsoft.com/office/powerpoint/2010/main" val="4160784732"/>
              </p:ext>
            </p:extLst>
          </p:nvPr>
        </p:nvGraphicFramePr>
        <p:xfrm>
          <a:off x="115744" y="466086"/>
          <a:ext cx="11783030" cy="6290756"/>
        </p:xfrm>
        <a:graphic>
          <a:graphicData uri="http://schemas.openxmlformats.org/drawingml/2006/table">
            <a:tbl>
              <a:tblPr firstRow="1" firstCol="1" bandRow="1"/>
              <a:tblGrid>
                <a:gridCol w="740782">
                  <a:extLst>
                    <a:ext uri="{9D8B030D-6E8A-4147-A177-3AD203B41FA5}">
                      <a16:colId xmlns:a16="http://schemas.microsoft.com/office/drawing/2014/main" val="3493792577"/>
                    </a:ext>
                  </a:extLst>
                </a:gridCol>
                <a:gridCol w="2824527">
                  <a:extLst>
                    <a:ext uri="{9D8B030D-6E8A-4147-A177-3AD203B41FA5}">
                      <a16:colId xmlns:a16="http://schemas.microsoft.com/office/drawing/2014/main" val="2043212767"/>
                    </a:ext>
                  </a:extLst>
                </a:gridCol>
                <a:gridCol w="971969">
                  <a:extLst>
                    <a:ext uri="{9D8B030D-6E8A-4147-A177-3AD203B41FA5}">
                      <a16:colId xmlns:a16="http://schemas.microsoft.com/office/drawing/2014/main" val="1146334153"/>
                    </a:ext>
                  </a:extLst>
                </a:gridCol>
                <a:gridCol w="620756">
                  <a:extLst>
                    <a:ext uri="{9D8B030D-6E8A-4147-A177-3AD203B41FA5}">
                      <a16:colId xmlns:a16="http://schemas.microsoft.com/office/drawing/2014/main" val="335277021"/>
                    </a:ext>
                  </a:extLst>
                </a:gridCol>
                <a:gridCol w="686161">
                  <a:extLst>
                    <a:ext uri="{9D8B030D-6E8A-4147-A177-3AD203B41FA5}">
                      <a16:colId xmlns:a16="http://schemas.microsoft.com/office/drawing/2014/main" val="2084955014"/>
                    </a:ext>
                  </a:extLst>
                </a:gridCol>
                <a:gridCol w="780803">
                  <a:extLst>
                    <a:ext uri="{9D8B030D-6E8A-4147-A177-3AD203B41FA5}">
                      <a16:colId xmlns:a16="http://schemas.microsoft.com/office/drawing/2014/main" val="3601816435"/>
                    </a:ext>
                  </a:extLst>
                </a:gridCol>
                <a:gridCol w="2437981">
                  <a:extLst>
                    <a:ext uri="{9D8B030D-6E8A-4147-A177-3AD203B41FA5}">
                      <a16:colId xmlns:a16="http://schemas.microsoft.com/office/drawing/2014/main" val="3480022686"/>
                    </a:ext>
                  </a:extLst>
                </a:gridCol>
                <a:gridCol w="1076446">
                  <a:extLst>
                    <a:ext uri="{9D8B030D-6E8A-4147-A177-3AD203B41FA5}">
                      <a16:colId xmlns:a16="http://schemas.microsoft.com/office/drawing/2014/main" val="3552011629"/>
                    </a:ext>
                  </a:extLst>
                </a:gridCol>
                <a:gridCol w="712904">
                  <a:extLst>
                    <a:ext uri="{9D8B030D-6E8A-4147-A177-3AD203B41FA5}">
                      <a16:colId xmlns:a16="http://schemas.microsoft.com/office/drawing/2014/main" val="759193407"/>
                    </a:ext>
                  </a:extLst>
                </a:gridCol>
                <a:gridCol w="201496">
                  <a:extLst>
                    <a:ext uri="{9D8B030D-6E8A-4147-A177-3AD203B41FA5}">
                      <a16:colId xmlns:a16="http://schemas.microsoft.com/office/drawing/2014/main" val="1517553638"/>
                    </a:ext>
                  </a:extLst>
                </a:gridCol>
                <a:gridCol w="729205">
                  <a:extLst>
                    <a:ext uri="{9D8B030D-6E8A-4147-A177-3AD203B41FA5}">
                      <a16:colId xmlns:a16="http://schemas.microsoft.com/office/drawing/2014/main" val="3602831910"/>
                    </a:ext>
                  </a:extLst>
                </a:gridCol>
              </a:tblGrid>
              <a:tr h="77903">
                <a:tc rowSpan="2">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3">
                  <a:txBody>
                    <a:bodyPr/>
                    <a:lstStyle/>
                    <a:p>
                      <a:pPr algn="ctr">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807631176"/>
                  </a:ext>
                </a:extLst>
              </a:tr>
              <a:tr h="88290">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07000"/>
                        </a:lnSpc>
                        <a:spcAft>
                          <a:spcPts val="0"/>
                        </a:spcAft>
                      </a:pPr>
                      <a:r>
                        <a:rPr lang="ru-RU"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793239039"/>
                  </a:ext>
                </a:extLst>
              </a:tr>
              <a:tr h="77903">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gridSpan="4">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на дату начала аренды</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6">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656491763"/>
                  </a:ext>
                </a:extLst>
              </a:tr>
              <a:tr h="59726">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стоимости ПЛ</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2 90</a:t>
                      </a:r>
                      <a:r>
                        <a:rPr lang="ru-RU" sz="14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ru-RU"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691708"/>
                  </a:ext>
                </a:extLst>
              </a:tr>
              <a:tr h="426701">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Списание инвестиционных затрат в ЧИА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2 90</a:t>
                      </a:r>
                      <a:r>
                        <a:rPr lang="ru-RU" sz="14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 000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Отражение первоначальной оценки обязательства по аренде </a:t>
                      </a:r>
                      <a:r>
                        <a:rPr lang="ru-RU" sz="1400" b="1" i="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(ФСБУ25/2018 пункт 10, пункт 13а)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2 530 000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 Аренда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9298236"/>
                  </a:ext>
                </a:extLst>
              </a:tr>
              <a:tr h="506734">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оплаты (уменьшение) ЧИА в размере авансового платежа в соответствии с  Расчетным (плановым) графиком платежей и начислений для целей БУ на фактическую дату передачи предмета аренды арендатору</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rPr>
                        <a:t>375 000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Отнесение на ППА арендных платежей до даты начала аренды- аванса </a:t>
                      </a:r>
                      <a:r>
                        <a:rPr lang="ru-RU" sz="1400" b="1" i="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(ФСБУ25/2018,  пункт 13б)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375 000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 Аренда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2740894"/>
                  </a:ext>
                </a:extLst>
              </a:tr>
              <a:tr h="506734">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НДС к оплате по начисленной оплате (уменьшение) ЧИА в соответствии с  Расчетным (плановым) графиком платежей и начислений для целей БУ  на фактическую дату передачи предмета аренды арендатору</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Выделен НДС по оплаченному авансу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5136530"/>
                  </a:ext>
                </a:extLst>
              </a:tr>
              <a:tr h="160013">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ЧИА авансовым платежом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Зачет авансовым платежом</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60.02</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5078428"/>
                  </a:ext>
                </a:extLst>
              </a:tr>
              <a:tr h="320026">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Постановка ПЛ на забалансовый счет</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2 905 000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011</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Признание фактической стоимости ППА  </a:t>
                      </a:r>
                      <a:r>
                        <a:rPr lang="ru-RU" sz="1400" b="1" i="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(ФСБУ25/2018,  пункт 10)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2 985 000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01 Аренда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7201310"/>
                  </a:ext>
                </a:extLst>
              </a:tr>
              <a:tr h="266689">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Снятие предмета аренды с забалансового счета</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07000"/>
                        </a:lnSpc>
                        <a:spcAft>
                          <a:spcPts val="0"/>
                        </a:spcAft>
                      </a:pPr>
                      <a:r>
                        <a:rPr lang="ru-RU" sz="14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a:lnSpc>
                          <a:spcPct val="107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4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0892772"/>
                  </a:ext>
                </a:extLst>
              </a:tr>
            </a:tbl>
          </a:graphicData>
        </a:graphic>
      </p:graphicFrame>
      <p:sp>
        <p:nvSpPr>
          <p:cNvPr id="10" name="Rectangle 4"/>
          <p:cNvSpPr>
            <a:spLocks noChangeArrowheads="1"/>
          </p:cNvSpPr>
          <p:nvPr/>
        </p:nvSpPr>
        <p:spPr bwMode="auto">
          <a:xfrm>
            <a:off x="4903788" y="16144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Прямоугольник 10"/>
          <p:cNvSpPr/>
          <p:nvPr/>
        </p:nvSpPr>
        <p:spPr>
          <a:xfrm>
            <a:off x="4693502" y="-57134"/>
            <a:ext cx="2627514" cy="523220"/>
          </a:xfrm>
          <a:prstGeom prst="rect">
            <a:avLst/>
          </a:prstGeom>
        </p:spPr>
        <p:txBody>
          <a:bodyPr wrap="none">
            <a:spAutoFit/>
          </a:bodyPr>
          <a:lstStyle/>
          <a:p>
            <a:pPr lvl="0" algn="ctr"/>
            <a:r>
              <a:rPr lang="ru-RU" sz="2400" b="1" dirty="0">
                <a:solidFill>
                  <a:prstClr val="black"/>
                </a:solidFill>
              </a:rPr>
              <a:t>Журнал</a:t>
            </a:r>
            <a:r>
              <a:rPr lang="ru-RU" sz="2800" b="1" dirty="0">
                <a:solidFill>
                  <a:prstClr val="black"/>
                </a:solidFill>
              </a:rPr>
              <a:t> </a:t>
            </a:r>
            <a:r>
              <a:rPr lang="ru-RU" sz="2400" b="1" dirty="0">
                <a:solidFill>
                  <a:prstClr val="black"/>
                </a:solidFill>
              </a:rPr>
              <a:t>операций</a:t>
            </a:r>
            <a:endParaRPr lang="ru-RU" sz="2400" b="1" dirty="0">
              <a:solidFill>
                <a:prstClr val="black"/>
              </a:solidFill>
            </a:endParaRPr>
          </a:p>
        </p:txBody>
      </p:sp>
    </p:spTree>
    <p:extLst>
      <p:ext uri="{BB962C8B-B14F-4D97-AF65-F5344CB8AC3E}">
        <p14:creationId xmlns:p14="http://schemas.microsoft.com/office/powerpoint/2010/main" val="2107423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646569073"/>
              </p:ext>
            </p:extLst>
          </p:nvPr>
        </p:nvGraphicFramePr>
        <p:xfrm>
          <a:off x="390615" y="474070"/>
          <a:ext cx="11569566" cy="6082833"/>
        </p:xfrm>
        <a:graphic>
          <a:graphicData uri="http://schemas.openxmlformats.org/drawingml/2006/table">
            <a:tbl>
              <a:tblPr firstRow="1" firstCol="1" bandRow="1"/>
              <a:tblGrid>
                <a:gridCol w="859216">
                  <a:extLst>
                    <a:ext uri="{9D8B030D-6E8A-4147-A177-3AD203B41FA5}">
                      <a16:colId xmlns:a16="http://schemas.microsoft.com/office/drawing/2014/main" val="1346236422"/>
                    </a:ext>
                  </a:extLst>
                </a:gridCol>
                <a:gridCol w="2149055">
                  <a:extLst>
                    <a:ext uri="{9D8B030D-6E8A-4147-A177-3AD203B41FA5}">
                      <a16:colId xmlns:a16="http://schemas.microsoft.com/office/drawing/2014/main" val="3080912894"/>
                    </a:ext>
                  </a:extLst>
                </a:gridCol>
                <a:gridCol w="860228">
                  <a:extLst>
                    <a:ext uri="{9D8B030D-6E8A-4147-A177-3AD203B41FA5}">
                      <a16:colId xmlns:a16="http://schemas.microsoft.com/office/drawing/2014/main" val="961380352"/>
                    </a:ext>
                  </a:extLst>
                </a:gridCol>
                <a:gridCol w="904705">
                  <a:extLst>
                    <a:ext uri="{9D8B030D-6E8A-4147-A177-3AD203B41FA5}">
                      <a16:colId xmlns:a16="http://schemas.microsoft.com/office/drawing/2014/main" val="3798896588"/>
                    </a:ext>
                  </a:extLst>
                </a:gridCol>
                <a:gridCol w="904705">
                  <a:extLst>
                    <a:ext uri="{9D8B030D-6E8A-4147-A177-3AD203B41FA5}">
                      <a16:colId xmlns:a16="http://schemas.microsoft.com/office/drawing/2014/main" val="3694687953"/>
                    </a:ext>
                  </a:extLst>
                </a:gridCol>
                <a:gridCol w="855174">
                  <a:extLst>
                    <a:ext uri="{9D8B030D-6E8A-4147-A177-3AD203B41FA5}">
                      <a16:colId xmlns:a16="http://schemas.microsoft.com/office/drawing/2014/main" val="1863126285"/>
                    </a:ext>
                  </a:extLst>
                </a:gridCol>
                <a:gridCol w="2258225">
                  <a:extLst>
                    <a:ext uri="{9D8B030D-6E8A-4147-A177-3AD203B41FA5}">
                      <a16:colId xmlns:a16="http://schemas.microsoft.com/office/drawing/2014/main" val="319644499"/>
                    </a:ext>
                  </a:extLst>
                </a:gridCol>
                <a:gridCol w="900664">
                  <a:extLst>
                    <a:ext uri="{9D8B030D-6E8A-4147-A177-3AD203B41FA5}">
                      <a16:colId xmlns:a16="http://schemas.microsoft.com/office/drawing/2014/main" val="4135729635"/>
                    </a:ext>
                  </a:extLst>
                </a:gridCol>
                <a:gridCol w="877414">
                  <a:extLst>
                    <a:ext uri="{9D8B030D-6E8A-4147-A177-3AD203B41FA5}">
                      <a16:colId xmlns:a16="http://schemas.microsoft.com/office/drawing/2014/main" val="3398115573"/>
                    </a:ext>
                  </a:extLst>
                </a:gridCol>
                <a:gridCol w="1000180">
                  <a:extLst>
                    <a:ext uri="{9D8B030D-6E8A-4147-A177-3AD203B41FA5}">
                      <a16:colId xmlns:a16="http://schemas.microsoft.com/office/drawing/2014/main" val="4037681954"/>
                    </a:ext>
                  </a:extLst>
                </a:gridCol>
              </a:tblGrid>
              <a:tr h="143895">
                <a:tc gridSpan="5">
                  <a:txBody>
                    <a:bodyPr/>
                    <a:lstStyle/>
                    <a:p>
                      <a:pPr algn="ct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арендодателя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арендатора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87419584"/>
                  </a:ext>
                </a:extLst>
              </a:tr>
              <a:tr h="148857">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арендодателя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rowSpan="2">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extLst>
                  <a:ext uri="{0D108BD9-81ED-4DB2-BD59-A6C34878D82A}">
                    <a16:rowId xmlns:a16="http://schemas.microsoft.com/office/drawing/2014/main" val="1657963088"/>
                  </a:ext>
                </a:extLst>
              </a:tr>
              <a:tr h="140174">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502826809"/>
                  </a:ext>
                </a:extLst>
              </a:tr>
              <a:tr h="148857">
                <a:tc gridSpan="5">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в период аренды</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187586504"/>
                  </a:ext>
                </a:extLst>
              </a:tr>
              <a:tr h="148857">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Декабрь 2020 г.</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26095982"/>
                  </a:ext>
                </a:extLst>
              </a:tr>
              <a:tr h="379584">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Начислены расходы по страхованию за декабрь м-ц 2020 г.</a:t>
                      </a:r>
                      <a:endParaRPr lang="ru-RU" sz="14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3 462</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амортизации по ППА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99 500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02ППА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3943301"/>
                  </a:ext>
                </a:extLst>
              </a:tr>
              <a:tr h="379584">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доход по аренде как выручка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21 088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расход по аренде</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21 088</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36019"/>
                  </a:ext>
                </a:extLst>
              </a:tr>
              <a:tr h="458677">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Сформирован счет-фактура  в соответствии Графиком начислений для целей НУ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13 244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счет-фактура  в соответствии Графиком начислений для целей НУ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13 244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 (19)</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0109879"/>
                  </a:ext>
                </a:extLst>
              </a:tr>
              <a:tr h="140174">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Январь 2021 г.</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31887795"/>
                  </a:ext>
                </a:extLst>
              </a:tr>
              <a:tr h="229339">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доход по аренде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10 610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76ЧИЛ</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расход по аренде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10 610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0395230"/>
                  </a:ext>
                </a:extLst>
              </a:tr>
              <a:tr h="688016">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платеж к оплате в соответствии с Расчетным (плановым) графиком платежей и начислений для целей БУ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платеж к оплате в соответствии с Расчетным (плановым) графиком платежей и начислений для целей БУ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8623116"/>
                  </a:ext>
                </a:extLst>
              </a:tr>
              <a:tr h="688016">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к оплате в соответствии с Расчетным (плановым) графиком платежей и начислений для целей БУ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к оплате в соответствии с Расчетным (плановым) графиком платежей и начислений для целей БУ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9633005"/>
                  </a:ext>
                </a:extLst>
              </a:tr>
              <a:tr h="229339">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лизинговый платеж с НДС</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12.01.21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Оплачен лизинговый платеж с НДС</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0323443"/>
                  </a:ext>
                </a:extLst>
              </a:tr>
              <a:tr h="344008">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доход по аренде как выручка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20 673</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расход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20 673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a:t>
                      </a:r>
                      <a:r>
                        <a:rPr lang="ru-RU" sz="1000" dirty="0" err="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Обязат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2701581"/>
                  </a:ext>
                </a:extLst>
              </a:tr>
              <a:tr h="344008">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Начислены  расходы по страхованию за январь м-ц 2021 г.</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5 110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амортизации по ППА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154 225</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02ППА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551633"/>
                  </a:ext>
                </a:extLst>
              </a:tr>
              <a:tr h="458677">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Сформирован счет-фактура  в соответствии Графиком начислений для целей НУ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39 733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счет-фактура  в соответствии Графиком начислений для целей НУ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39 733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 (19)</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992" marR="45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2345538"/>
                  </a:ext>
                </a:extLst>
              </a:tr>
            </a:tbl>
          </a:graphicData>
        </a:graphic>
      </p:graphicFrame>
      <p:sp>
        <p:nvSpPr>
          <p:cNvPr id="3" name="Прямоугольник 2"/>
          <p:cNvSpPr/>
          <p:nvPr/>
        </p:nvSpPr>
        <p:spPr>
          <a:xfrm>
            <a:off x="4615033" y="0"/>
            <a:ext cx="2614691" cy="461665"/>
          </a:xfrm>
          <a:prstGeom prst="rect">
            <a:avLst/>
          </a:prstGeom>
        </p:spPr>
        <p:txBody>
          <a:bodyPr wrap="none">
            <a:spAutoFit/>
          </a:bodyPr>
          <a:lstStyle/>
          <a:p>
            <a:pPr lvl="0" algn="ctr"/>
            <a:r>
              <a:rPr lang="ru-RU" sz="2400" b="1" dirty="0">
                <a:solidFill>
                  <a:prstClr val="black"/>
                </a:solidFill>
              </a:rPr>
              <a:t>Журнал операций</a:t>
            </a:r>
            <a:endParaRPr lang="ru-RU" sz="2400" b="1" dirty="0">
              <a:solidFill>
                <a:prstClr val="black"/>
              </a:solidFill>
            </a:endParaRPr>
          </a:p>
        </p:txBody>
      </p:sp>
    </p:spTree>
    <p:extLst>
      <p:ext uri="{BB962C8B-B14F-4D97-AF65-F5344CB8AC3E}">
        <p14:creationId xmlns:p14="http://schemas.microsoft.com/office/powerpoint/2010/main" val="104643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56134" y="351933"/>
            <a:ext cx="11165305" cy="6147452"/>
          </a:xfrm>
          <a:prstGeom prst="rect">
            <a:avLst/>
          </a:prstGeom>
          <a:solidFill>
            <a:schemeClr val="bg1"/>
          </a:solidFill>
          <a:ln w="25400">
            <a:solidFill>
              <a:schemeClr val="accent1"/>
            </a:solidFill>
          </a:ln>
        </p:spPr>
        <p:txBody>
          <a:bodyPr wrap="square">
            <a:spAutoFit/>
          </a:bodyPr>
          <a:lstStyle/>
          <a:p>
            <a:pPr marR="179705" lvl="0" algn="just">
              <a:lnSpc>
                <a:spcPct val="107000"/>
              </a:lnSpc>
              <a:spcAft>
                <a:spcPts val="800"/>
              </a:spcAft>
              <a:buSzPts val="1200"/>
            </a:pPr>
            <a:r>
              <a:rPr lang="ru-RU" sz="24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 Страхование имущественных рисков арендатора, связанных с сохранностью предмета аренды, осуществленное арендатором.</a:t>
            </a:r>
            <a:endParaRPr lang="ru-RU" sz="2400" b="1" dirty="0" smtClean="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marR="179705" algn="just">
              <a:lnSpc>
                <a:spcPct val="107000"/>
              </a:lnSpc>
              <a:spcAft>
                <a:spcPts val="800"/>
              </a:spcAft>
            </a:pPr>
            <a:r>
              <a:rPr lang="ru-RU" sz="2400" i="1" u="sng" dirty="0" smtClean="0">
                <a:effectLst/>
                <a:latin typeface="Times New Roman" panose="02020603050405020304" pitchFamily="18" charset="0"/>
                <a:ea typeface="Calibri" panose="020F0502020204030204" pitchFamily="34" charset="0"/>
                <a:cs typeface="Times New Roman" panose="02020603050405020304" pitchFamily="18" charset="0"/>
              </a:rPr>
              <a:t>Существенные условия договора страхования</a:t>
            </a:r>
            <a:r>
              <a:rPr lang="ru-RU"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b="1" i="1" dirty="0" smtClean="0">
                <a:effectLst/>
                <a:latin typeface="Times New Roman" panose="02020603050405020304" pitchFamily="18" charset="0"/>
                <a:ea typeface="Calibri" panose="020F0502020204030204" pitchFamily="34" charset="0"/>
                <a:cs typeface="Times New Roman" panose="02020603050405020304" pitchFamily="18" charset="0"/>
              </a:rPr>
              <a:t>страхователь-арендатор</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 плательщик страховой премии -  арендатор; выгодоприобретатель при утрате предмета аренды – </a:t>
            </a:r>
            <a:r>
              <a:rPr lang="ru-RU" sz="2000" i="1" u="sng" dirty="0" smtClean="0">
                <a:effectLst/>
                <a:latin typeface="Times New Roman" panose="02020603050405020304" pitchFamily="18" charset="0"/>
                <a:ea typeface="Calibri" panose="020F0502020204030204" pitchFamily="34" charset="0"/>
                <a:cs typeface="Times New Roman" panose="02020603050405020304" pitchFamily="18" charset="0"/>
              </a:rPr>
              <a:t>арендатор, или арендодатель, или кредитор</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 выгодоприобретатель при иных видах страховых случаев – арендатор</a:t>
            </a:r>
            <a:r>
              <a:rPr lang="ru-RU"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Имущественное страхование предмета аренды арендатором относится к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неарендному компоненту </a:t>
            </a:r>
            <a:r>
              <a:rPr lang="ru-RU" sz="1600" i="1" dirty="0" smtClean="0">
                <a:effectLst/>
                <a:latin typeface="Times New Roman" panose="02020603050405020304" pitchFamily="18" charset="0"/>
                <a:ea typeface="Calibri" panose="020F0502020204030204" pitchFamily="34" charset="0"/>
                <a:cs typeface="Times New Roman" panose="02020603050405020304" pitchFamily="18" charset="0"/>
              </a:rPr>
              <a:t>(см. Рекомендация БМЦ Р-130/2021-ОК ЛИЗИНГ «Арендный и неарендный компоненты договора»).</a:t>
            </a:r>
            <a:endParaRPr lang="ru-RU" sz="16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Затраты арендатора по страхованию создаваемого предмета аренды, переданного арендодателем до даты начала аренды на площадку арендатора для доведения до состояния пригодного к эксплуатации,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входят в состав стоимости права пользования активом </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(см. ФСБУ 25/2018, п. 13 «в»).</a:t>
            </a: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Затраты арендатора по страхованию предмета аренды в период аренды относятся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на расходы</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2011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71609" y="1665171"/>
            <a:ext cx="10170697" cy="4773328"/>
          </a:xfrm>
          <a:prstGeom prst="rect">
            <a:avLst/>
          </a:prstGeom>
        </p:spPr>
      </p:pic>
      <p:sp>
        <p:nvSpPr>
          <p:cNvPr id="3" name="Прямоугольник 2"/>
          <p:cNvSpPr/>
          <p:nvPr/>
        </p:nvSpPr>
        <p:spPr>
          <a:xfrm>
            <a:off x="1071610" y="922408"/>
            <a:ext cx="10048775" cy="646331"/>
          </a:xfrm>
          <a:prstGeom prst="rect">
            <a:avLst/>
          </a:prstGeom>
        </p:spPr>
        <p:txBody>
          <a:bodyPr wrap="square">
            <a:spAutoFit/>
          </a:bodyPr>
          <a:lstStyle/>
          <a:p>
            <a:pPr algn="ctr"/>
            <a:r>
              <a:rPr lang="ru-RU" dirty="0" smtClean="0"/>
              <a:t>Пример № 1 Классификация компонентов при неоперационной аренде (иллюстрация к пунктам 2, 3 настоящей Рекомендации</a:t>
            </a:r>
            <a:endParaRPr lang="ru-RU" dirty="0"/>
          </a:p>
        </p:txBody>
      </p:sp>
      <p:sp>
        <p:nvSpPr>
          <p:cNvPr id="4" name="Прямоугольник 3"/>
          <p:cNvSpPr/>
          <p:nvPr/>
        </p:nvSpPr>
        <p:spPr>
          <a:xfrm>
            <a:off x="959312" y="135183"/>
            <a:ext cx="11184556" cy="830997"/>
          </a:xfrm>
          <a:prstGeom prst="rect">
            <a:avLst/>
          </a:prstGeom>
        </p:spPr>
        <p:txBody>
          <a:bodyPr wrap="square">
            <a:spAutoFit/>
          </a:bodyPr>
          <a:lstStyle/>
          <a:p>
            <a:pPr algn="ctr"/>
            <a:r>
              <a:rPr lang="ru-RU" sz="2400" b="1" dirty="0" smtClean="0">
                <a:solidFill>
                  <a:srgbClr val="00B050"/>
                </a:solidFill>
              </a:rPr>
              <a:t>БМЦ РЕКОМЕНДАЦИЯ Р-130/2021-ОК ЛИЗИНГ «АРЕНДНЫЙ И НЕАРЕНДНЫЙ КОМПОНЕНТЫ ДОГОВОРА</a:t>
            </a:r>
            <a:endParaRPr lang="ru-RU" sz="2400" b="1" dirty="0">
              <a:solidFill>
                <a:srgbClr val="00B050"/>
              </a:solidFill>
            </a:endParaRPr>
          </a:p>
        </p:txBody>
      </p:sp>
    </p:spTree>
    <p:extLst>
      <p:ext uri="{BB962C8B-B14F-4D97-AF65-F5344CB8AC3E}">
        <p14:creationId xmlns:p14="http://schemas.microsoft.com/office/powerpoint/2010/main" val="3882365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006283500"/>
              </p:ext>
            </p:extLst>
          </p:nvPr>
        </p:nvGraphicFramePr>
        <p:xfrm>
          <a:off x="924027" y="1421531"/>
          <a:ext cx="9885144" cy="4960620"/>
        </p:xfrm>
        <a:graphic>
          <a:graphicData uri="http://schemas.openxmlformats.org/drawingml/2006/table">
            <a:tbl>
              <a:tblPr firstRow="1" firstCol="1" bandRow="1"/>
              <a:tblGrid>
                <a:gridCol w="3180795">
                  <a:extLst>
                    <a:ext uri="{9D8B030D-6E8A-4147-A177-3AD203B41FA5}">
                      <a16:colId xmlns:a16="http://schemas.microsoft.com/office/drawing/2014/main" val="2640222993"/>
                    </a:ext>
                  </a:extLst>
                </a:gridCol>
                <a:gridCol w="1278799">
                  <a:extLst>
                    <a:ext uri="{9D8B030D-6E8A-4147-A177-3AD203B41FA5}">
                      <a16:colId xmlns:a16="http://schemas.microsoft.com/office/drawing/2014/main" val="1237629007"/>
                    </a:ext>
                  </a:extLst>
                </a:gridCol>
                <a:gridCol w="2011679">
                  <a:extLst>
                    <a:ext uri="{9D8B030D-6E8A-4147-A177-3AD203B41FA5}">
                      <a16:colId xmlns:a16="http://schemas.microsoft.com/office/drawing/2014/main" val="2509059833"/>
                    </a:ext>
                  </a:extLst>
                </a:gridCol>
                <a:gridCol w="1420888">
                  <a:extLst>
                    <a:ext uri="{9D8B030D-6E8A-4147-A177-3AD203B41FA5}">
                      <a16:colId xmlns:a16="http://schemas.microsoft.com/office/drawing/2014/main" val="1263237202"/>
                    </a:ext>
                  </a:extLst>
                </a:gridCol>
                <a:gridCol w="1992983">
                  <a:extLst>
                    <a:ext uri="{9D8B030D-6E8A-4147-A177-3AD203B41FA5}">
                      <a16:colId xmlns:a16="http://schemas.microsoft.com/office/drawing/2014/main" val="3818572089"/>
                    </a:ext>
                  </a:extLst>
                </a:gridCol>
              </a:tblGrid>
              <a:tr h="0">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платежа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с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без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70410227"/>
                  </a:ext>
                </a:extLst>
              </a:tr>
              <a:tr h="146050">
                <a:tc>
                  <a:txBody>
                    <a:bodyPr/>
                    <a:lstStyle/>
                    <a:p>
                      <a:pPr algn="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1176488"/>
                  </a:ext>
                </a:extLst>
              </a:tr>
              <a:tr h="210185">
                <a:tc gridSpan="2">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Сумма  платежей по договору :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3 791 898</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631 983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3 159 915</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9726876"/>
                  </a:ext>
                </a:extLst>
              </a:tr>
              <a:tr h="209550">
                <a:tc>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Авансовый платеж</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20.10.2020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375 000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5530920"/>
                  </a:ext>
                </a:extLst>
              </a:tr>
              <a:tr h="146050">
                <a:tc>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Сумма платеже без аванса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3 341 898</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556 983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2 784 915</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95083073"/>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1649599"/>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10.02.21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2720374"/>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10.03.21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039976"/>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10.04.21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4772019"/>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10.05.21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2118817"/>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10.06.21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7126213"/>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10.07.21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6998273"/>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10.08.21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1121052"/>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10.09.21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124 994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2962116"/>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10.10.21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0641312"/>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10.11.21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870309"/>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3965970"/>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7982913"/>
                  </a:ext>
                </a:extLst>
              </a:tr>
              <a:tr h="146050">
                <a:tc>
                  <a:txBody>
                    <a:bodyPr/>
                    <a:lstStyle/>
                    <a:p>
                      <a:pPr algn="ct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10.02.22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215 993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35 999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179 994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2173795"/>
                  </a:ext>
                </a:extLst>
              </a:tr>
              <a:tr h="146050">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(выкупной платеж)</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10.03.22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180 000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0569904"/>
                  </a:ext>
                </a:extLst>
              </a:tr>
            </a:tbl>
          </a:graphicData>
        </a:graphic>
      </p:graphicFrame>
      <p:sp>
        <p:nvSpPr>
          <p:cNvPr id="3" name="Прямоугольник 2"/>
          <p:cNvSpPr/>
          <p:nvPr/>
        </p:nvSpPr>
        <p:spPr>
          <a:xfrm>
            <a:off x="3735349" y="635831"/>
            <a:ext cx="4625049" cy="388696"/>
          </a:xfrm>
          <a:prstGeom prst="rect">
            <a:avLst/>
          </a:prstGeom>
        </p:spPr>
        <p:txBody>
          <a:bodyPr wrap="none">
            <a:spAutoFit/>
          </a:bodyPr>
          <a:lstStyle/>
          <a:p>
            <a:pPr marL="270510" indent="-270510" algn="ct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График лизинговых платежей по договору</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8592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664041722"/>
              </p:ext>
            </p:extLst>
          </p:nvPr>
        </p:nvGraphicFramePr>
        <p:xfrm>
          <a:off x="327259" y="1347534"/>
          <a:ext cx="11386685" cy="4580574"/>
        </p:xfrm>
        <a:graphic>
          <a:graphicData uri="http://schemas.openxmlformats.org/drawingml/2006/table">
            <a:tbl>
              <a:tblPr firstRow="1" firstCol="1" bandRow="1"/>
              <a:tblGrid>
                <a:gridCol w="876374">
                  <a:extLst>
                    <a:ext uri="{9D8B030D-6E8A-4147-A177-3AD203B41FA5}">
                      <a16:colId xmlns:a16="http://schemas.microsoft.com/office/drawing/2014/main" val="1631767809"/>
                    </a:ext>
                  </a:extLst>
                </a:gridCol>
                <a:gridCol w="1897951">
                  <a:extLst>
                    <a:ext uri="{9D8B030D-6E8A-4147-A177-3AD203B41FA5}">
                      <a16:colId xmlns:a16="http://schemas.microsoft.com/office/drawing/2014/main" val="1623709931"/>
                    </a:ext>
                  </a:extLst>
                </a:gridCol>
                <a:gridCol w="1021578">
                  <a:extLst>
                    <a:ext uri="{9D8B030D-6E8A-4147-A177-3AD203B41FA5}">
                      <a16:colId xmlns:a16="http://schemas.microsoft.com/office/drawing/2014/main" val="31104440"/>
                    </a:ext>
                  </a:extLst>
                </a:gridCol>
                <a:gridCol w="1021578">
                  <a:extLst>
                    <a:ext uri="{9D8B030D-6E8A-4147-A177-3AD203B41FA5}">
                      <a16:colId xmlns:a16="http://schemas.microsoft.com/office/drawing/2014/main" val="3710452254"/>
                    </a:ext>
                  </a:extLst>
                </a:gridCol>
                <a:gridCol w="1021578">
                  <a:extLst>
                    <a:ext uri="{9D8B030D-6E8A-4147-A177-3AD203B41FA5}">
                      <a16:colId xmlns:a16="http://schemas.microsoft.com/office/drawing/2014/main" val="1103079866"/>
                    </a:ext>
                  </a:extLst>
                </a:gridCol>
                <a:gridCol w="1052629">
                  <a:extLst>
                    <a:ext uri="{9D8B030D-6E8A-4147-A177-3AD203B41FA5}">
                      <a16:colId xmlns:a16="http://schemas.microsoft.com/office/drawing/2014/main" val="178070541"/>
                    </a:ext>
                  </a:extLst>
                </a:gridCol>
                <a:gridCol w="1720671">
                  <a:extLst>
                    <a:ext uri="{9D8B030D-6E8A-4147-A177-3AD203B41FA5}">
                      <a16:colId xmlns:a16="http://schemas.microsoft.com/office/drawing/2014/main" val="3804780983"/>
                    </a:ext>
                  </a:extLst>
                </a:gridCol>
                <a:gridCol w="876374">
                  <a:extLst>
                    <a:ext uri="{9D8B030D-6E8A-4147-A177-3AD203B41FA5}">
                      <a16:colId xmlns:a16="http://schemas.microsoft.com/office/drawing/2014/main" val="3327136042"/>
                    </a:ext>
                  </a:extLst>
                </a:gridCol>
                <a:gridCol w="1021578">
                  <a:extLst>
                    <a:ext uri="{9D8B030D-6E8A-4147-A177-3AD203B41FA5}">
                      <a16:colId xmlns:a16="http://schemas.microsoft.com/office/drawing/2014/main" val="2062506534"/>
                    </a:ext>
                  </a:extLst>
                </a:gridCol>
                <a:gridCol w="876374">
                  <a:extLst>
                    <a:ext uri="{9D8B030D-6E8A-4147-A177-3AD203B41FA5}">
                      <a16:colId xmlns:a16="http://schemas.microsoft.com/office/drawing/2014/main" val="2957647839"/>
                    </a:ext>
                  </a:extLst>
                </a:gridCol>
              </a:tblGrid>
              <a:tr h="75790">
                <a:tc gridSpan="5">
                  <a:txBody>
                    <a:bodyPr/>
                    <a:lstStyle/>
                    <a:p>
                      <a:pPr algn="ct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арендодателя</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арендатора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752923172"/>
                  </a:ext>
                </a:extLst>
              </a:tr>
              <a:tr h="80915">
                <a:tc rowSpan="2">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226879174"/>
                  </a:ext>
                </a:extLst>
              </a:tr>
              <a:tr h="66619">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1700647"/>
                  </a:ext>
                </a:extLst>
              </a:tr>
              <a:tr h="113279">
                <a:tc gridSpan="5">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Получение платежей от арендатора  до начала аренды</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gridSpan="4">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платежей  арендодателю до начала аренды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50395248"/>
                  </a:ext>
                </a:extLst>
              </a:tr>
              <a:tr h="110799">
                <a:tc>
                  <a:txBody>
                    <a:bodyPr/>
                    <a:lstStyle/>
                    <a:p>
                      <a:pPr>
                        <a:lnSpc>
                          <a:spcPct val="107000"/>
                        </a:lnSpc>
                        <a:spcAft>
                          <a:spcPts val="0"/>
                        </a:spcAft>
                      </a:pPr>
                      <a:r>
                        <a:rPr lang="ru-RU"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аванс по договору с НДС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Оплачен аванс  с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5416885"/>
                  </a:ext>
                </a:extLst>
              </a:tr>
              <a:tr h="166199">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с полученного аванса по договору</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76АВ</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8472636"/>
                  </a:ext>
                </a:extLst>
              </a:tr>
              <a:tr h="62035">
                <a:tc gridSpan="5">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приобретения предмета аренды</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2684315990"/>
                  </a:ext>
                </a:extLst>
              </a:tr>
              <a:tr h="62035">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ПЛ с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7634401"/>
                  </a:ext>
                </a:extLst>
              </a:tr>
              <a:tr h="221597">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05.11.20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Поставка ПЛ</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2 500 000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05.11.20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Принят предмет аренды для проведения монтажных работ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924482"/>
                  </a:ext>
                </a:extLst>
              </a:tr>
              <a:tr h="62035">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05.11.20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НДС по поставке ПЛ</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883960"/>
                  </a:ext>
                </a:extLst>
              </a:tr>
            </a:tbl>
          </a:graphicData>
        </a:graphic>
      </p:graphicFrame>
      <p:sp>
        <p:nvSpPr>
          <p:cNvPr id="3" name="TextBox 2"/>
          <p:cNvSpPr txBox="1"/>
          <p:nvPr/>
        </p:nvSpPr>
        <p:spPr>
          <a:xfrm>
            <a:off x="2492943" y="413886"/>
            <a:ext cx="6699183" cy="523220"/>
          </a:xfrm>
          <a:prstGeom prst="rect">
            <a:avLst/>
          </a:prstGeom>
          <a:noFill/>
        </p:spPr>
        <p:txBody>
          <a:bodyPr wrap="square" rtlCol="0">
            <a:spAutoFit/>
          </a:bodyPr>
          <a:lstStyle/>
          <a:p>
            <a:pPr algn="ctr"/>
            <a:r>
              <a:rPr lang="ru-RU" sz="2800" b="1" dirty="0" smtClean="0"/>
              <a:t>Журнал операций</a:t>
            </a:r>
            <a:endParaRPr lang="ru-RU" sz="2800" b="1" dirty="0"/>
          </a:p>
        </p:txBody>
      </p:sp>
    </p:spTree>
    <p:extLst>
      <p:ext uri="{BB962C8B-B14F-4D97-AF65-F5344CB8AC3E}">
        <p14:creationId xmlns:p14="http://schemas.microsoft.com/office/powerpoint/2010/main" val="3713155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941718786"/>
              </p:ext>
            </p:extLst>
          </p:nvPr>
        </p:nvGraphicFramePr>
        <p:xfrm>
          <a:off x="385015" y="677224"/>
          <a:ext cx="11405931" cy="5775330"/>
        </p:xfrm>
        <a:graphic>
          <a:graphicData uri="http://schemas.openxmlformats.org/drawingml/2006/table">
            <a:tbl>
              <a:tblPr firstRow="1" firstCol="1" bandRow="1"/>
              <a:tblGrid>
                <a:gridCol w="877855">
                  <a:extLst>
                    <a:ext uri="{9D8B030D-6E8A-4147-A177-3AD203B41FA5}">
                      <a16:colId xmlns:a16="http://schemas.microsoft.com/office/drawing/2014/main" val="4065487272"/>
                    </a:ext>
                  </a:extLst>
                </a:gridCol>
                <a:gridCol w="1901159">
                  <a:extLst>
                    <a:ext uri="{9D8B030D-6E8A-4147-A177-3AD203B41FA5}">
                      <a16:colId xmlns:a16="http://schemas.microsoft.com/office/drawing/2014/main" val="3981573003"/>
                    </a:ext>
                  </a:extLst>
                </a:gridCol>
                <a:gridCol w="1023304">
                  <a:extLst>
                    <a:ext uri="{9D8B030D-6E8A-4147-A177-3AD203B41FA5}">
                      <a16:colId xmlns:a16="http://schemas.microsoft.com/office/drawing/2014/main" val="1121697086"/>
                    </a:ext>
                  </a:extLst>
                </a:gridCol>
                <a:gridCol w="1023304">
                  <a:extLst>
                    <a:ext uri="{9D8B030D-6E8A-4147-A177-3AD203B41FA5}">
                      <a16:colId xmlns:a16="http://schemas.microsoft.com/office/drawing/2014/main" val="1367074191"/>
                    </a:ext>
                  </a:extLst>
                </a:gridCol>
                <a:gridCol w="1023304">
                  <a:extLst>
                    <a:ext uri="{9D8B030D-6E8A-4147-A177-3AD203B41FA5}">
                      <a16:colId xmlns:a16="http://schemas.microsoft.com/office/drawing/2014/main" val="3194552730"/>
                    </a:ext>
                  </a:extLst>
                </a:gridCol>
                <a:gridCol w="731375">
                  <a:extLst>
                    <a:ext uri="{9D8B030D-6E8A-4147-A177-3AD203B41FA5}">
                      <a16:colId xmlns:a16="http://schemas.microsoft.com/office/drawing/2014/main" val="3154167901"/>
                    </a:ext>
                  </a:extLst>
                </a:gridCol>
                <a:gridCol w="2046616">
                  <a:extLst>
                    <a:ext uri="{9D8B030D-6E8A-4147-A177-3AD203B41FA5}">
                      <a16:colId xmlns:a16="http://schemas.microsoft.com/office/drawing/2014/main" val="1978253873"/>
                    </a:ext>
                  </a:extLst>
                </a:gridCol>
                <a:gridCol w="877855">
                  <a:extLst>
                    <a:ext uri="{9D8B030D-6E8A-4147-A177-3AD203B41FA5}">
                      <a16:colId xmlns:a16="http://schemas.microsoft.com/office/drawing/2014/main" val="3203573211"/>
                    </a:ext>
                  </a:extLst>
                </a:gridCol>
                <a:gridCol w="1023304">
                  <a:extLst>
                    <a:ext uri="{9D8B030D-6E8A-4147-A177-3AD203B41FA5}">
                      <a16:colId xmlns:a16="http://schemas.microsoft.com/office/drawing/2014/main" val="3885716252"/>
                    </a:ext>
                  </a:extLst>
                </a:gridCol>
                <a:gridCol w="877855">
                  <a:extLst>
                    <a:ext uri="{9D8B030D-6E8A-4147-A177-3AD203B41FA5}">
                      <a16:colId xmlns:a16="http://schemas.microsoft.com/office/drawing/2014/main" val="885475098"/>
                    </a:ext>
                  </a:extLst>
                </a:gridCol>
              </a:tblGrid>
              <a:tr h="61735">
                <a:tc gridSpan="5">
                  <a:txBody>
                    <a:bodyPr/>
                    <a:lstStyle/>
                    <a:p>
                      <a:pPr algn="ct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арендодателя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арендатора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199002927"/>
                  </a:ext>
                </a:extLst>
              </a:tr>
              <a:tr h="65909">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3700492274"/>
                  </a:ext>
                </a:extLst>
              </a:tr>
              <a:tr h="54265">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3179419"/>
                  </a:ext>
                </a:extLst>
              </a:tr>
              <a:tr h="98863">
                <a:tc gridSpan="5">
                  <a:txBody>
                    <a:bodyPr/>
                    <a:lstStyle/>
                    <a:p>
                      <a:pPr>
                        <a:lnSpc>
                          <a:spcPct val="107000"/>
                        </a:lnSpc>
                        <a:spcAft>
                          <a:spcPts val="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по доведению предмета аренды до состояния пригодного к эксплуатации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по доведению предмета аренды до состояния пригодного к эксплуатации</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4015607160"/>
                  </a:ext>
                </a:extLst>
              </a:tr>
              <a:tr h="225628">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03.11.20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страховой премии на период доведения ПЛ до состояния пригодного к эксплуатации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2686942120"/>
                  </a:ext>
                </a:extLst>
              </a:tr>
              <a:tr h="180502">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30.11.20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затрат по имущественному страхованию ПЛ за ноябрь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3 472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08Аренда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3517187011"/>
                  </a:ext>
                </a:extLst>
              </a:tr>
              <a:tr h="270753">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 приема-передачи монтажных  и пуско-наладочных работ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15.11. 20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Оприходование работ по созданию фундамента для  предмета аренды (станка).(ФСБУ25/2018,  пункт 13в)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08Аренда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затраты</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5755639"/>
                  </a:ext>
                </a:extLst>
              </a:tr>
              <a:tr h="315879">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монтажных  и пусконаладочных работ, НДС не облагается</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28.11. 20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Оприходование работ по  подключению предмета аренды (станка) к общей электросети завода.(ФСБУ25/2018,  пункт 13в)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08Аренда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затраты</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7688209"/>
                  </a:ext>
                </a:extLst>
              </a:tr>
              <a:tr h="184544">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затрат по имущественному страхованию ПЛ за  декабрь 2020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1 528</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08Аренда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924121247"/>
                  </a:ext>
                </a:extLst>
              </a:tr>
              <a:tr h="135377">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страховой премии за 6 месяцев периода аренды</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2306130093"/>
                  </a:ext>
                </a:extLst>
              </a:tr>
              <a:tr h="65909">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gridSpan="4">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на дату начала аренды</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на дату передачи предмета аренды арендатору</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811021678"/>
                  </a:ext>
                </a:extLst>
              </a:tr>
            </a:tbl>
          </a:graphicData>
        </a:graphic>
      </p:graphicFrame>
      <p:sp>
        <p:nvSpPr>
          <p:cNvPr id="3" name="TextBox 2"/>
          <p:cNvSpPr txBox="1"/>
          <p:nvPr/>
        </p:nvSpPr>
        <p:spPr>
          <a:xfrm>
            <a:off x="2512193" y="154004"/>
            <a:ext cx="6699183" cy="523220"/>
          </a:xfrm>
          <a:prstGeom prst="rect">
            <a:avLst/>
          </a:prstGeom>
          <a:noFill/>
        </p:spPr>
        <p:txBody>
          <a:bodyPr wrap="square" rtlCol="0">
            <a:spAutoFit/>
          </a:bodyPr>
          <a:lstStyle/>
          <a:p>
            <a:pPr algn="ctr"/>
            <a:r>
              <a:rPr lang="ru-RU" sz="2800" b="1" dirty="0" smtClean="0"/>
              <a:t>Журнал операций</a:t>
            </a:r>
            <a:endParaRPr lang="ru-RU" sz="2800" b="1" dirty="0"/>
          </a:p>
        </p:txBody>
      </p:sp>
    </p:spTree>
    <p:extLst>
      <p:ext uri="{BB962C8B-B14F-4D97-AF65-F5344CB8AC3E}">
        <p14:creationId xmlns:p14="http://schemas.microsoft.com/office/powerpoint/2010/main" val="3511646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53181297"/>
              </p:ext>
            </p:extLst>
          </p:nvPr>
        </p:nvGraphicFramePr>
        <p:xfrm>
          <a:off x="289365" y="979463"/>
          <a:ext cx="11690430" cy="4501261"/>
        </p:xfrm>
        <a:graphic>
          <a:graphicData uri="http://schemas.openxmlformats.org/drawingml/2006/table">
            <a:tbl>
              <a:tblPr firstRow="1" firstCol="1" bandRow="1"/>
              <a:tblGrid>
                <a:gridCol w="509288">
                  <a:extLst>
                    <a:ext uri="{9D8B030D-6E8A-4147-A177-3AD203B41FA5}">
                      <a16:colId xmlns:a16="http://schemas.microsoft.com/office/drawing/2014/main" val="1525886779"/>
                    </a:ext>
                  </a:extLst>
                </a:gridCol>
                <a:gridCol w="3113590">
                  <a:extLst>
                    <a:ext uri="{9D8B030D-6E8A-4147-A177-3AD203B41FA5}">
                      <a16:colId xmlns:a16="http://schemas.microsoft.com/office/drawing/2014/main" val="2205019765"/>
                    </a:ext>
                  </a:extLst>
                </a:gridCol>
                <a:gridCol w="960699">
                  <a:extLst>
                    <a:ext uri="{9D8B030D-6E8A-4147-A177-3AD203B41FA5}">
                      <a16:colId xmlns:a16="http://schemas.microsoft.com/office/drawing/2014/main" val="211373906"/>
                    </a:ext>
                  </a:extLst>
                </a:gridCol>
                <a:gridCol w="636607">
                  <a:extLst>
                    <a:ext uri="{9D8B030D-6E8A-4147-A177-3AD203B41FA5}">
                      <a16:colId xmlns:a16="http://schemas.microsoft.com/office/drawing/2014/main" val="3783423513"/>
                    </a:ext>
                  </a:extLst>
                </a:gridCol>
                <a:gridCol w="590309">
                  <a:extLst>
                    <a:ext uri="{9D8B030D-6E8A-4147-A177-3AD203B41FA5}">
                      <a16:colId xmlns:a16="http://schemas.microsoft.com/office/drawing/2014/main" val="1856649091"/>
                    </a:ext>
                  </a:extLst>
                </a:gridCol>
                <a:gridCol w="717631">
                  <a:extLst>
                    <a:ext uri="{9D8B030D-6E8A-4147-A177-3AD203B41FA5}">
                      <a16:colId xmlns:a16="http://schemas.microsoft.com/office/drawing/2014/main" val="1126396152"/>
                    </a:ext>
                  </a:extLst>
                </a:gridCol>
                <a:gridCol w="2847372">
                  <a:extLst>
                    <a:ext uri="{9D8B030D-6E8A-4147-A177-3AD203B41FA5}">
                      <a16:colId xmlns:a16="http://schemas.microsoft.com/office/drawing/2014/main" val="1072702218"/>
                    </a:ext>
                  </a:extLst>
                </a:gridCol>
                <a:gridCol w="879676">
                  <a:extLst>
                    <a:ext uri="{9D8B030D-6E8A-4147-A177-3AD203B41FA5}">
                      <a16:colId xmlns:a16="http://schemas.microsoft.com/office/drawing/2014/main" val="3414979611"/>
                    </a:ext>
                  </a:extLst>
                </a:gridCol>
                <a:gridCol w="810228">
                  <a:extLst>
                    <a:ext uri="{9D8B030D-6E8A-4147-A177-3AD203B41FA5}">
                      <a16:colId xmlns:a16="http://schemas.microsoft.com/office/drawing/2014/main" val="2426418334"/>
                    </a:ext>
                  </a:extLst>
                </a:gridCol>
                <a:gridCol w="625030">
                  <a:extLst>
                    <a:ext uri="{9D8B030D-6E8A-4147-A177-3AD203B41FA5}">
                      <a16:colId xmlns:a16="http://schemas.microsoft.com/office/drawing/2014/main" val="4043239357"/>
                    </a:ext>
                  </a:extLst>
                </a:gridCol>
              </a:tblGrid>
              <a:tr h="61735">
                <a:tc gridSpan="5">
                  <a:txBody>
                    <a:bodyPr/>
                    <a:lstStyle/>
                    <a:p>
                      <a:pPr algn="ctr">
                        <a:lnSpc>
                          <a:spcPct val="107000"/>
                        </a:lnSpc>
                        <a:spcAft>
                          <a:spcPts val="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арендодателя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арендатора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230211286"/>
                  </a:ext>
                </a:extLst>
              </a:tr>
              <a:tr h="65909">
                <a:tc rowSpan="2">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3028371096"/>
                  </a:ext>
                </a:extLst>
              </a:tr>
              <a:tr h="54265">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5085691"/>
                  </a:ext>
                </a:extLst>
              </a:tr>
              <a:tr h="65909">
                <a:tc>
                  <a:txBody>
                    <a:bodyPr/>
                    <a:lstStyle/>
                    <a:p>
                      <a:pPr>
                        <a:lnSpc>
                          <a:spcPct val="107000"/>
                        </a:lnSpc>
                        <a:spcAft>
                          <a:spcPts val="0"/>
                        </a:spcAft>
                      </a:pPr>
                      <a:r>
                        <a:rPr lang="ru-RU" sz="1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gridSpan="4">
                  <a:txBody>
                    <a:bodyPr/>
                    <a:lstStyle/>
                    <a:p>
                      <a:pPr>
                        <a:lnSpc>
                          <a:spcPct val="107000"/>
                        </a:lnSpc>
                        <a:spcAft>
                          <a:spcPts val="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на дату начала аренды</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на дату передачи предмета аренды арендатору</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93874594"/>
                  </a:ext>
                </a:extLst>
              </a:tr>
              <a:tr h="135377">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инвестиционных затрат ПЛ</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2 900 000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3041644"/>
                  </a:ext>
                </a:extLst>
              </a:tr>
              <a:tr h="270753">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Списание инвестиционных затрат в ЧИА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2 900 000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Отражение первоначальной оценки обязательства по аренде </a:t>
                      </a:r>
                      <a:r>
                        <a:rPr lang="ru-RU" sz="1200" b="1" i="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(ФСБУ25/2018 пункт 10, пункт 13а)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2 525 000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 Аренда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1881963"/>
                  </a:ext>
                </a:extLst>
              </a:tr>
              <a:tr h="614863">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оплаты (уменьшение) ЧИА в размере авансового платежа в соответствии с Расчетным (плановым) графиком платежей и начислений для целей БУ на фактическую дату передачи предмета аренды арендатору</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375 000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Отнесение на ППА арендных платежей до даты начала аренды- авансы </a:t>
                      </a:r>
                      <a:r>
                        <a:rPr lang="ru-RU" sz="1200" b="1" i="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(ФСБУ25/2018,  пункт 13б)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375 000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 Аренда</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5503143"/>
                  </a:ext>
                </a:extLst>
              </a:tr>
              <a:tr h="569737">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НДС к оплате по начисленной оплате (уменьшение) ЧИА в соответствии с Расчетным (плановым) графиком платежей и начислений для целей БУ на фактическую дату передачи предмета аренды арендатору</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Выделен НДС по оплаченному авансу</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1504263"/>
                  </a:ext>
                </a:extLst>
              </a:tr>
              <a:tr h="90251">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ЧИА авансовым платежом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Зачет авансовым платежом</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60.02</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2952551"/>
                  </a:ext>
                </a:extLst>
              </a:tr>
              <a:tr h="225628">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Признание фактической стоимости ППА  </a:t>
                      </a:r>
                      <a:r>
                        <a:rPr lang="ru-RU" sz="1200" b="1" i="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(ФСБУ25/2018,  пункт 10)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2 98</a:t>
                      </a:r>
                      <a:r>
                        <a:rPr lang="ru-RU" sz="12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000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01 Аренда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2294338279"/>
                  </a:ext>
                </a:extLst>
              </a:tr>
              <a:tr h="135377">
                <a:tc>
                  <a:txBody>
                    <a:bodyPr/>
                    <a:lstStyle/>
                    <a:p>
                      <a:pPr>
                        <a:lnSpc>
                          <a:spcPct val="107000"/>
                        </a:lnSpc>
                        <a:spcAft>
                          <a:spcPts val="0"/>
                        </a:spcAft>
                      </a:pPr>
                      <a:r>
                        <a:rPr lang="ru-RU" sz="1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Постановка предмета аренды на забалансовый счет</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2 900 000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011 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11.12.20</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Снятие предмета аренды с забалансового счета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2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3727" marR="237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0642919"/>
                  </a:ext>
                </a:extLst>
              </a:tr>
            </a:tbl>
          </a:graphicData>
        </a:graphic>
      </p:graphicFrame>
      <p:sp>
        <p:nvSpPr>
          <p:cNvPr id="3" name="TextBox 2"/>
          <p:cNvSpPr txBox="1"/>
          <p:nvPr/>
        </p:nvSpPr>
        <p:spPr>
          <a:xfrm>
            <a:off x="2512193" y="154004"/>
            <a:ext cx="6699183" cy="523220"/>
          </a:xfrm>
          <a:prstGeom prst="rect">
            <a:avLst/>
          </a:prstGeom>
          <a:noFill/>
        </p:spPr>
        <p:txBody>
          <a:bodyPr wrap="square" rtlCol="0">
            <a:spAutoFit/>
          </a:bodyPr>
          <a:lstStyle/>
          <a:p>
            <a:pPr algn="ctr"/>
            <a:r>
              <a:rPr lang="ru-RU" sz="2800" b="1" dirty="0" smtClean="0"/>
              <a:t>Журнал операций</a:t>
            </a:r>
            <a:endParaRPr lang="ru-RU" sz="2800" b="1" dirty="0"/>
          </a:p>
        </p:txBody>
      </p:sp>
    </p:spTree>
    <p:extLst>
      <p:ext uri="{BB962C8B-B14F-4D97-AF65-F5344CB8AC3E}">
        <p14:creationId xmlns:p14="http://schemas.microsoft.com/office/powerpoint/2010/main" val="1464116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8687986"/>
              </p:ext>
            </p:extLst>
          </p:nvPr>
        </p:nvGraphicFramePr>
        <p:xfrm>
          <a:off x="208343" y="868103"/>
          <a:ext cx="11794603" cy="5866232"/>
        </p:xfrm>
        <a:graphic>
          <a:graphicData uri="http://schemas.openxmlformats.org/drawingml/2006/table">
            <a:tbl>
              <a:tblPr firstRow="1" firstCol="1" bandRow="1"/>
              <a:tblGrid>
                <a:gridCol w="578735">
                  <a:extLst>
                    <a:ext uri="{9D8B030D-6E8A-4147-A177-3AD203B41FA5}">
                      <a16:colId xmlns:a16="http://schemas.microsoft.com/office/drawing/2014/main" val="108347886"/>
                    </a:ext>
                  </a:extLst>
                </a:gridCol>
                <a:gridCol w="3090441">
                  <a:extLst>
                    <a:ext uri="{9D8B030D-6E8A-4147-A177-3AD203B41FA5}">
                      <a16:colId xmlns:a16="http://schemas.microsoft.com/office/drawing/2014/main" val="3224193045"/>
                    </a:ext>
                  </a:extLst>
                </a:gridCol>
                <a:gridCol w="717630">
                  <a:extLst>
                    <a:ext uri="{9D8B030D-6E8A-4147-A177-3AD203B41FA5}">
                      <a16:colId xmlns:a16="http://schemas.microsoft.com/office/drawing/2014/main" val="3992849553"/>
                    </a:ext>
                  </a:extLst>
                </a:gridCol>
                <a:gridCol w="810228">
                  <a:extLst>
                    <a:ext uri="{9D8B030D-6E8A-4147-A177-3AD203B41FA5}">
                      <a16:colId xmlns:a16="http://schemas.microsoft.com/office/drawing/2014/main" val="2315220077"/>
                    </a:ext>
                  </a:extLst>
                </a:gridCol>
                <a:gridCol w="682907">
                  <a:extLst>
                    <a:ext uri="{9D8B030D-6E8A-4147-A177-3AD203B41FA5}">
                      <a16:colId xmlns:a16="http://schemas.microsoft.com/office/drawing/2014/main" val="2674304000"/>
                    </a:ext>
                  </a:extLst>
                </a:gridCol>
                <a:gridCol w="671331">
                  <a:extLst>
                    <a:ext uri="{9D8B030D-6E8A-4147-A177-3AD203B41FA5}">
                      <a16:colId xmlns:a16="http://schemas.microsoft.com/office/drawing/2014/main" val="3749137182"/>
                    </a:ext>
                  </a:extLst>
                </a:gridCol>
                <a:gridCol w="2801074">
                  <a:extLst>
                    <a:ext uri="{9D8B030D-6E8A-4147-A177-3AD203B41FA5}">
                      <a16:colId xmlns:a16="http://schemas.microsoft.com/office/drawing/2014/main" val="3399105828"/>
                    </a:ext>
                  </a:extLst>
                </a:gridCol>
                <a:gridCol w="775503">
                  <a:extLst>
                    <a:ext uri="{9D8B030D-6E8A-4147-A177-3AD203B41FA5}">
                      <a16:colId xmlns:a16="http://schemas.microsoft.com/office/drawing/2014/main" val="3826836685"/>
                    </a:ext>
                  </a:extLst>
                </a:gridCol>
                <a:gridCol w="724097">
                  <a:extLst>
                    <a:ext uri="{9D8B030D-6E8A-4147-A177-3AD203B41FA5}">
                      <a16:colId xmlns:a16="http://schemas.microsoft.com/office/drawing/2014/main" val="3233770884"/>
                    </a:ext>
                  </a:extLst>
                </a:gridCol>
                <a:gridCol w="942657">
                  <a:extLst>
                    <a:ext uri="{9D8B030D-6E8A-4147-A177-3AD203B41FA5}">
                      <a16:colId xmlns:a16="http://schemas.microsoft.com/office/drawing/2014/main" val="3332742250"/>
                    </a:ext>
                  </a:extLst>
                </a:gridCol>
              </a:tblGrid>
              <a:tr h="80814">
                <a:tc gridSpan="5">
                  <a:txBody>
                    <a:bodyPr/>
                    <a:lstStyle/>
                    <a:p>
                      <a:pPr algn="ct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арендодателя</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арендатора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962350631"/>
                  </a:ext>
                </a:extLst>
              </a:tr>
              <a:tr h="241441">
                <a:tc rowSpan="2">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арендодателя</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extLst>
                  <a:ext uri="{0D108BD9-81ED-4DB2-BD59-A6C34878D82A}">
                    <a16:rowId xmlns:a16="http://schemas.microsoft.com/office/drawing/2014/main" val="947671515"/>
                  </a:ext>
                </a:extLst>
              </a:tr>
              <a:tr h="160961">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92008900"/>
                  </a:ext>
                </a:extLst>
              </a:tr>
              <a:tr h="80814">
                <a:tc gridSpan="5">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в период аренды</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05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818071817"/>
                  </a:ext>
                </a:extLst>
              </a:tr>
              <a:tr h="80814">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Декабрь 2020 г.</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31159067"/>
                  </a:ext>
                </a:extLst>
              </a:tr>
              <a:tr h="402402">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Начислены расходы по страхованию за декабрь м-ц 2020 г.</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3 462</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3724886001"/>
                  </a:ext>
                </a:extLst>
              </a:tr>
              <a:tr h="241441">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амортизации по ППА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99 500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02ППА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018154"/>
                  </a:ext>
                </a:extLst>
              </a:tr>
              <a:tr h="241441">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доход по аренде как выручка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21 482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расход по аренде</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21 482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0795770"/>
                  </a:ext>
                </a:extLst>
              </a:tr>
              <a:tr h="482882">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Сформирован счет-фактура  в соответствии Графиком начислений для целей НУ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13 244</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31.12.20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счет-фактура  в соответствии Графиком начислений для целей НУ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13 244</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Н68.02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Н76НДС (19)</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6966812"/>
                  </a:ext>
                </a:extLst>
              </a:tr>
              <a:tr h="80814">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Январь 2021 г.</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46702280"/>
                  </a:ext>
                </a:extLst>
              </a:tr>
              <a:tr h="241441">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доход по аренде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10 809</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расход по аренде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10 809</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594205"/>
                  </a:ext>
                </a:extLst>
              </a:tr>
              <a:tr h="724323">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платеж к оплате в соответствии с Расчетным (плановым) графиком платежей и начислений для целей БУ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199 993</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платеж к оплате в соответствии с </a:t>
                      </a:r>
                      <a:r>
                        <a:rPr lang="ru-RU" sz="105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Расчетным (плановым) графиком платежей и начислений для целей БУ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199 993</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899701"/>
                  </a:ext>
                </a:extLst>
              </a:tr>
              <a:tr h="724323">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к оплате в соответствии с Расчетным (плановым) графиком платежей и начислений для целей БУ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к оплате в соответствии с </a:t>
                      </a:r>
                      <a:r>
                        <a:rPr lang="ru-RU" sz="105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Расчетным (плановым) графиком платежей и начислений для целей БУ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39 999</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154393"/>
                  </a:ext>
                </a:extLst>
              </a:tr>
              <a:tr h="241441">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лизинговый платеж с НДС</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12.01.21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Оплачен лизинговый платеж с НДС</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2666263"/>
                  </a:ext>
                </a:extLst>
              </a:tr>
              <a:tr h="241441">
                <a:tc>
                  <a:txBody>
                    <a:bodyPr/>
                    <a:lstStyle/>
                    <a:p>
                      <a:pPr>
                        <a:lnSpc>
                          <a:spcPct val="107000"/>
                        </a:lnSpc>
                        <a:spcAft>
                          <a:spcPts val="0"/>
                        </a:spcAft>
                      </a:pPr>
                      <a:r>
                        <a:rPr lang="ru-RU" sz="1050">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доход по аренде как выручка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21 062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76ЧИА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процентный расход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21 062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Обязат</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853275"/>
                  </a:ext>
                </a:extLst>
              </a:tr>
              <a:tr h="241441">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амортизации по ППА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154 225</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02ППА</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801919"/>
                  </a:ext>
                </a:extLst>
              </a:tr>
              <a:tr h="402402">
                <a:tc>
                  <a:txBody>
                    <a:bodyPr/>
                    <a:lstStyle/>
                    <a:p>
                      <a:pPr>
                        <a:lnSpc>
                          <a:spcPct val="107000"/>
                        </a:lnSpc>
                        <a:spcAft>
                          <a:spcPts val="0"/>
                        </a:spcAft>
                      </a:pPr>
                      <a:r>
                        <a:rPr lang="ru-RU" sz="105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Начислены  расходы по страхованию за январь м-ц 2021 г.</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5 110</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5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917243071"/>
                  </a:ext>
                </a:extLst>
              </a:tr>
              <a:tr h="482882">
                <a:tc>
                  <a:txBody>
                    <a:bodyPr/>
                    <a:lstStyle/>
                    <a:p>
                      <a:pPr>
                        <a:lnSpc>
                          <a:spcPct val="107000"/>
                        </a:lnSpc>
                        <a:spcAft>
                          <a:spcPts val="0"/>
                        </a:spcAft>
                      </a:pPr>
                      <a:r>
                        <a:rPr lang="ru-RU" sz="1050">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Сформирован счет-фактура  в соответствии Графиком начислений для целей НУ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39 732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31.01.21</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счет-фактура  в соответствии Графиком начислений для целей НУ</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39 732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5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5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76НДС (19)</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30351" marR="30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9736400"/>
                  </a:ext>
                </a:extLst>
              </a:tr>
            </a:tbl>
          </a:graphicData>
        </a:graphic>
      </p:graphicFrame>
      <p:sp>
        <p:nvSpPr>
          <p:cNvPr id="3" name="Прямоугольник 2"/>
          <p:cNvSpPr/>
          <p:nvPr/>
        </p:nvSpPr>
        <p:spPr>
          <a:xfrm>
            <a:off x="4794892" y="227421"/>
            <a:ext cx="3018903" cy="523220"/>
          </a:xfrm>
          <a:prstGeom prst="rect">
            <a:avLst/>
          </a:prstGeom>
        </p:spPr>
        <p:txBody>
          <a:bodyPr wrap="none">
            <a:spAutoFit/>
          </a:bodyPr>
          <a:lstStyle/>
          <a:p>
            <a:pPr lvl="0" algn="ctr"/>
            <a:r>
              <a:rPr lang="ru-RU" sz="2800" b="1" dirty="0">
                <a:solidFill>
                  <a:prstClr val="black"/>
                </a:solidFill>
              </a:rPr>
              <a:t>Журнал операций</a:t>
            </a:r>
            <a:endParaRPr lang="ru-RU" sz="2800" b="1" dirty="0">
              <a:solidFill>
                <a:prstClr val="black"/>
              </a:solidFill>
            </a:endParaRPr>
          </a:p>
        </p:txBody>
      </p:sp>
    </p:spTree>
    <p:extLst>
      <p:ext uri="{BB962C8B-B14F-4D97-AF65-F5344CB8AC3E}">
        <p14:creationId xmlns:p14="http://schemas.microsoft.com/office/powerpoint/2010/main" val="3380254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505143" y="614185"/>
            <a:ext cx="11285316" cy="5109156"/>
          </a:xfrm>
          <a:prstGeom prst="rect">
            <a:avLst/>
          </a:prstGeom>
          <a:solidFill>
            <a:schemeClr val="bg1"/>
          </a:solidFill>
          <a:ln w="25400">
            <a:solidFill>
              <a:schemeClr val="accent1"/>
            </a:solidFill>
          </a:ln>
        </p:spPr>
        <p:txBody>
          <a:bodyPr wrap="square">
            <a:spAutoFit/>
          </a:bodyPr>
          <a:lstStyle/>
          <a:p>
            <a:pPr marR="179705" lvl="0" algn="just">
              <a:lnSpc>
                <a:spcPct val="107000"/>
              </a:lnSpc>
              <a:spcAft>
                <a:spcPts val="800"/>
              </a:spcAft>
              <a:buSzPts val="1200"/>
            </a:pPr>
            <a:r>
              <a:rPr lang="ru-RU" sz="2800" b="1" dirty="0" smtClean="0">
                <a:effectLst/>
                <a:latin typeface="Times New Roman" panose="02020603050405020304" pitchFamily="18" charset="0"/>
                <a:ea typeface="Calibri" panose="020F0502020204030204" pitchFamily="34" charset="0"/>
                <a:cs typeface="Times New Roman" panose="02020603050405020304" pitchFamily="18" charset="0"/>
              </a:rPr>
              <a:t>3. Страхование неимущественных рисков арендатора, связанных с реализацией договора аренды, осуществленное арендатором.</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algn="just">
              <a:lnSpc>
                <a:spcPct val="107000"/>
              </a:lnSpc>
              <a:spcAft>
                <a:spcPts val="800"/>
              </a:spcAft>
            </a:pPr>
            <a:r>
              <a:rPr lang="ru-RU" sz="2800" i="1" u="sng" dirty="0" smtClean="0">
                <a:effectLst/>
                <a:latin typeface="Times New Roman" panose="02020603050405020304" pitchFamily="18" charset="0"/>
                <a:ea typeface="Calibri" panose="020F0502020204030204" pitchFamily="34" charset="0"/>
                <a:cs typeface="Times New Roman" panose="02020603050405020304" pitchFamily="18" charset="0"/>
              </a:rPr>
              <a:t>Существенные условия договора страхования</a:t>
            </a:r>
            <a:r>
              <a:rPr lang="ru-RU" sz="28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smtClean="0">
                <a:effectLst/>
                <a:latin typeface="Times New Roman" panose="02020603050405020304" pitchFamily="18" charset="0"/>
                <a:ea typeface="Calibri" panose="020F0502020204030204" pitchFamily="34" charset="0"/>
                <a:cs typeface="Times New Roman" panose="02020603050405020304" pitchFamily="18" charset="0"/>
              </a:rPr>
              <a:t>страхователь-арендатор</a:t>
            </a:r>
            <a:r>
              <a:rPr lang="ru-RU" sz="2800" i="1" dirty="0" smtClean="0">
                <a:effectLst/>
                <a:latin typeface="Times New Roman" panose="02020603050405020304" pitchFamily="18" charset="0"/>
                <a:ea typeface="Calibri" panose="020F0502020204030204" pitchFamily="34" charset="0"/>
                <a:cs typeface="Times New Roman" panose="02020603050405020304" pitchFamily="18" charset="0"/>
              </a:rPr>
              <a:t>, плательщик страховой премии - арендатор; выгодоприобретатель-арендатор или третье лицо. </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0"/>
              </a:spcAft>
              <a:buFont typeface="+mj-lt"/>
              <a:buAutoNum type="arabicPeriod"/>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Неимущественное страхование арендатора относится к </a:t>
            </a:r>
            <a:r>
              <a:rPr lang="ru-RU" sz="2800" b="1" dirty="0" smtClean="0">
                <a:effectLst/>
                <a:latin typeface="Times New Roman" panose="02020603050405020304" pitchFamily="18" charset="0"/>
                <a:ea typeface="Calibri" panose="020F0502020204030204" pitchFamily="34" charset="0"/>
                <a:cs typeface="Times New Roman" panose="02020603050405020304" pitchFamily="18" charset="0"/>
              </a:rPr>
              <a:t>неарендному компоне</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нту </a:t>
            </a: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(см. Рекомендация БМЦ Р-130/2021-ОК ЛИЗИНГ «Арендный и неарендный компоненты договора»).</a:t>
            </a:r>
            <a:endParaRPr lang="ru-RU"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Затраты арендатора по страхованию в период аренды относятся на </a:t>
            </a:r>
            <a:r>
              <a:rPr lang="ru-RU" sz="2800" b="1" dirty="0" smtClean="0">
                <a:effectLst/>
                <a:latin typeface="Times New Roman" panose="02020603050405020304" pitchFamily="18" charset="0"/>
                <a:ea typeface="Calibri" panose="020F0502020204030204" pitchFamily="34" charset="0"/>
                <a:cs typeface="Times New Roman" panose="02020603050405020304" pitchFamily="18" charset="0"/>
              </a:rPr>
              <a:t>расходы</a:t>
            </a:r>
            <a:r>
              <a:rPr lang="ru-RU" sz="2800" dirty="0" smtClean="0">
                <a:effectLst/>
                <a:latin typeface="Times New Roman" panose="02020603050405020304" pitchFamily="18" charset="0"/>
                <a:ea typeface="Calibri" panose="020F0502020204030204" pitchFamily="34" charset="0"/>
                <a:cs typeface="Times New Roman" panose="02020603050405020304" pitchFamily="18" charset="0"/>
              </a:rPr>
              <a:t>, связанные с реализацией договора аренды.</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algn="ctr">
              <a:lnSpc>
                <a:spcPct val="107000"/>
              </a:lnSpc>
              <a:spcAft>
                <a:spcPts val="800"/>
              </a:spcAft>
            </a:pPr>
            <a:r>
              <a:rPr lang="ru-RU" dirty="0" smtClean="0">
                <a:effectLst/>
                <a:latin typeface="Times New Roman" panose="02020603050405020304" pitchFamily="18" charset="0"/>
                <a:ea typeface="Calibri" panose="020F0502020204030204" pitchFamily="34" charset="0"/>
                <a:cs typeface="Times New Roman" panose="02020603050405020304" pitchFamily="18" charset="0"/>
              </a:rPr>
              <a:t>(См.  раздел «Иллюстративные примеры», пример №3)</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8412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40581" y="1089130"/>
            <a:ext cx="11162583" cy="685059"/>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b="1" dirty="0" smtClean="0">
                <a:latin typeface="Times New Roman" panose="02020603050405020304" pitchFamily="18" charset="0"/>
                <a:ea typeface="Calibri" panose="020F0502020204030204" pitchFamily="34" charset="0"/>
                <a:cs typeface="Times New Roman" panose="02020603050405020304" pitchFamily="18" charset="0"/>
              </a:rPr>
              <a:t>1. Страхование </a:t>
            </a:r>
            <a:r>
              <a:rPr lang="ru-RU"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имущественных</a:t>
            </a:r>
            <a:r>
              <a:rPr lang="ru-RU" b="1" dirty="0">
                <a:latin typeface="Times New Roman" panose="02020603050405020304" pitchFamily="18" charset="0"/>
                <a:ea typeface="Calibri" panose="020F0502020204030204" pitchFamily="34" charset="0"/>
                <a:cs typeface="Times New Roman" panose="02020603050405020304" pitchFamily="18" charset="0"/>
              </a:rPr>
              <a:t> рисков арендодателя, связанных с предметом аренды, осуществленное арендодателем</a:t>
            </a:r>
            <a:r>
              <a:rPr lang="ru-RU" b="1" i="1" dirty="0">
                <a:latin typeface="Times New Roman" panose="02020603050405020304" pitchFamily="18" charset="0"/>
                <a:ea typeface="Calibri" panose="020F0502020204030204" pitchFamily="34" charset="0"/>
                <a:cs typeface="Times New Roman" panose="02020603050405020304" pitchFamily="18" charset="0"/>
              </a:rPr>
              <a:t>.</a:t>
            </a:r>
            <a:r>
              <a:rPr lang="ru-RU"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440581" y="2142637"/>
            <a:ext cx="11162582" cy="685059"/>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b="1" dirty="0" smtClean="0">
                <a:latin typeface="Times New Roman" panose="02020603050405020304" pitchFamily="18" charset="0"/>
                <a:ea typeface="Calibri" panose="020F0502020204030204" pitchFamily="34" charset="0"/>
                <a:cs typeface="Times New Roman" panose="02020603050405020304" pitchFamily="18" charset="0"/>
              </a:rPr>
              <a:t>2. Страхование </a:t>
            </a:r>
            <a:r>
              <a:rPr lang="ru-RU"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имущественных</a:t>
            </a:r>
            <a:r>
              <a:rPr lang="ru-RU" b="1" dirty="0">
                <a:latin typeface="Times New Roman" panose="02020603050405020304" pitchFamily="18" charset="0"/>
                <a:ea typeface="Calibri" panose="020F0502020204030204" pitchFamily="34" charset="0"/>
                <a:cs typeface="Times New Roman" panose="02020603050405020304" pitchFamily="18" charset="0"/>
              </a:rPr>
              <a:t> рисков арендатора, связанных с сохранностью предмета аренды, осуществленное арендатором.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402079" y="3152927"/>
            <a:ext cx="11201084" cy="685059"/>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b="1" dirty="0" smtClean="0">
                <a:latin typeface="Times New Roman" panose="02020603050405020304" pitchFamily="18" charset="0"/>
                <a:ea typeface="Calibri" panose="020F0502020204030204" pitchFamily="34" charset="0"/>
                <a:cs typeface="Times New Roman" panose="02020603050405020304" pitchFamily="18" charset="0"/>
              </a:rPr>
              <a:t>3. Страхование </a:t>
            </a:r>
            <a:r>
              <a:rPr lang="ru-RU"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неимущественных</a:t>
            </a:r>
            <a:r>
              <a:rPr lang="ru-RU" b="1" dirty="0">
                <a:latin typeface="Times New Roman" panose="02020603050405020304" pitchFamily="18" charset="0"/>
                <a:ea typeface="Calibri" panose="020F0502020204030204" pitchFamily="34" charset="0"/>
                <a:cs typeface="Times New Roman" panose="02020603050405020304" pitchFamily="18" charset="0"/>
              </a:rPr>
              <a:t> рисков арендатора, связанных с реализацией договора аренды, осуществленное арендатором.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440581" y="4341055"/>
            <a:ext cx="11090484" cy="685059"/>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b="1" dirty="0" smtClean="0">
                <a:latin typeface="Times New Roman" panose="02020603050405020304" pitchFamily="18" charset="0"/>
                <a:ea typeface="Calibri" panose="020F0502020204030204" pitchFamily="34" charset="0"/>
                <a:cs typeface="Times New Roman" panose="02020603050405020304" pitchFamily="18" charset="0"/>
              </a:rPr>
              <a:t>4. Оплата </a:t>
            </a:r>
            <a:r>
              <a:rPr lang="ru-RU" b="1" dirty="0">
                <a:latin typeface="Times New Roman" panose="02020603050405020304" pitchFamily="18" charset="0"/>
                <a:ea typeface="Calibri" panose="020F0502020204030204" pitchFamily="34" charset="0"/>
                <a:cs typeface="Times New Roman" panose="02020603050405020304" pitchFamily="18" charset="0"/>
              </a:rPr>
              <a:t>страховой премии, осуществляемая арендодателем за арендатора, застраховавшего свои </a:t>
            </a:r>
            <a:r>
              <a:rPr lang="ru-RU"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имущественные и/или неимущественные </a:t>
            </a:r>
            <a:r>
              <a:rPr lang="ru-RU" b="1" dirty="0">
                <a:latin typeface="Times New Roman" panose="02020603050405020304" pitchFamily="18" charset="0"/>
                <a:ea typeface="Calibri" panose="020F0502020204030204" pitchFamily="34" charset="0"/>
                <a:cs typeface="Times New Roman" panose="02020603050405020304" pitchFamily="18" charset="0"/>
              </a:rPr>
              <a:t>риски по договору аренды.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4976261" y="197365"/>
            <a:ext cx="1761660" cy="388696"/>
          </a:xfrm>
          <a:prstGeom prst="rect">
            <a:avLst/>
          </a:prstGeom>
          <a:solidFill>
            <a:schemeClr val="bg1"/>
          </a:solidFill>
        </p:spPr>
        <p:txBody>
          <a:bodyPr wrap="square">
            <a:spAutoFit/>
          </a:bodyPr>
          <a:lstStyle/>
          <a:p>
            <a:pPr marR="179705" algn="ct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РЕШЕНИЕ</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7689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173254" y="0"/>
            <a:ext cx="11806543" cy="6867778"/>
          </a:xfrm>
          <a:prstGeom prst="rect">
            <a:avLst/>
          </a:prstGeom>
          <a:solidFill>
            <a:schemeClr val="bg1"/>
          </a:solidFill>
          <a:ln w="28575">
            <a:solidFill>
              <a:schemeClr val="accent1"/>
            </a:solidFill>
          </a:ln>
        </p:spPr>
        <p:txBody>
          <a:bodyPr wrap="square">
            <a:spAutoFit/>
          </a:bodyPr>
          <a:lstStyle/>
          <a:p>
            <a:pPr marR="179705" lvl="0" algn="just">
              <a:lnSpc>
                <a:spcPct val="107000"/>
              </a:lnSpc>
              <a:spcAft>
                <a:spcPts val="800"/>
              </a:spcAft>
              <a:buSzPts val="1200"/>
            </a:pPr>
            <a:r>
              <a:rPr lang="ru-RU" sz="1300" b="1" dirty="0" smtClean="0">
                <a:effectLst/>
                <a:latin typeface="Times New Roman" panose="02020603050405020304" pitchFamily="18" charset="0"/>
                <a:ea typeface="Calibri" panose="020F0502020204030204" pitchFamily="34" charset="0"/>
                <a:cs typeface="Times New Roman" panose="02020603050405020304" pitchFamily="18" charset="0"/>
              </a:rPr>
              <a:t>4. 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13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800"/>
              </a:spcAft>
            </a:pP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4.1</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.Арендодатель на основании условий договора аренды имеет право за арендатора выполнять функции страхователя и (или) плательщика страховой премии. Данная операция квалифицируется как </a:t>
            </a: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неарендный компонент договора</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а договор аренды, как </a:t>
            </a: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смешанный договор </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(см.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ГК РФ, ст. 421, п. 3), включающий в себя кроме непосредственно аренды дополнительно элементы договора на оказание </a:t>
            </a:r>
            <a:r>
              <a:rPr lang="ru-RU" sz="1300" b="1" u="none" strike="noStrike"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возмездных услуг</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или </a:t>
            </a:r>
            <a:r>
              <a:rPr lang="ru-RU" sz="1300" b="1" u="none" strike="noStrike"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договора поручения</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или </a:t>
            </a:r>
            <a:r>
              <a:rPr lang="ru-RU" sz="1300" b="1" u="none" strike="noStrike"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агентского договора</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3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800"/>
              </a:spcAft>
            </a:pPr>
            <a:r>
              <a:rPr lang="ru-RU" sz="13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4.2.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Если арендодатель осуществил оплату страховой премии за арендатора на основании условий, характерных для договора </a:t>
            </a:r>
            <a:r>
              <a:rPr lang="ru-RU" sz="1300" b="1" u="none" strike="noStrike"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возмездного оказания услуг</a:t>
            </a:r>
            <a:r>
              <a:rPr lang="ru-RU" sz="13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(см. ГК РФ, ст. 779 «Договор возмездного оказания услуг»), то </a:t>
            </a:r>
            <a:r>
              <a:rPr lang="ru-RU" sz="13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структура оплаты за оказанную услугу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по договору страхования арендодателем арендатору состоит из:</a:t>
            </a:r>
            <a:endParaRPr lang="ru-RU" sz="13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L="981075" marR="179705" lvl="1" indent="-173038" algn="just">
              <a:lnSpc>
                <a:spcPct val="107000"/>
              </a:lnSpc>
              <a:spcAft>
                <a:spcPts val="800"/>
              </a:spcAft>
              <a:buFont typeface="Symbol" panose="05050102010706020507" pitchFamily="18" charset="2"/>
              <a:buChar char=""/>
            </a:pPr>
            <a:r>
              <a:rPr lang="ru-RU" sz="1300" dirty="0" smtClean="0">
                <a:effectLst/>
                <a:latin typeface="Times New Roman" panose="02020603050405020304" pitchFamily="18" charset="0"/>
                <a:ea typeface="Times New Roman" panose="02020603050405020304" pitchFamily="18" charset="0"/>
                <a:cs typeface="Times New Roman" panose="02020603050405020304" pitchFamily="18" charset="0"/>
              </a:rPr>
              <a:t>суммы оплаты страховой премии, осуществленной арендодателем за арендатора;</a:t>
            </a:r>
            <a:endParaRPr lang="ru-RU" sz="1300" dirty="0" smtClean="0">
              <a:effectLst/>
              <a:latin typeface="Calibri" panose="020F0502020204030204" pitchFamily="34" charset="0"/>
              <a:ea typeface="Calibri" panose="020F0502020204030204" pitchFamily="34" charset="0"/>
              <a:cs typeface="Times New Roman" panose="02020603050405020304" pitchFamily="18" charset="0"/>
            </a:endParaRPr>
          </a:p>
          <a:p>
            <a:pPr marL="981075" marR="179705" lvl="1" indent="-173038" algn="just">
              <a:lnSpc>
                <a:spcPct val="107000"/>
              </a:lnSpc>
              <a:spcAft>
                <a:spcPts val="800"/>
              </a:spcAft>
              <a:buFont typeface="Symbol" panose="05050102010706020507" pitchFamily="18" charset="2"/>
              <a:buChar char=""/>
            </a:pPr>
            <a:r>
              <a:rPr lang="ru-RU" sz="1300" dirty="0" smtClean="0">
                <a:effectLst/>
                <a:latin typeface="Times New Roman" panose="02020603050405020304" pitchFamily="18" charset="0"/>
                <a:ea typeface="Times New Roman" panose="02020603050405020304" pitchFamily="18" charset="0"/>
                <a:cs typeface="Times New Roman" panose="02020603050405020304" pitchFamily="18" charset="0"/>
              </a:rPr>
              <a:t>вознаграждения арендодателя за оказанную услугу арендатору;</a:t>
            </a:r>
            <a:endParaRPr lang="ru-RU" sz="1300" dirty="0" smtClean="0">
              <a:effectLst/>
              <a:latin typeface="Calibri" panose="020F0502020204030204" pitchFamily="34" charset="0"/>
              <a:ea typeface="Calibri" panose="020F0502020204030204" pitchFamily="34" charset="0"/>
              <a:cs typeface="Times New Roman" panose="02020603050405020304" pitchFamily="18" charset="0"/>
            </a:endParaRPr>
          </a:p>
          <a:p>
            <a:pPr marL="981075" marR="179705" lvl="1" indent="-173038" algn="just">
              <a:lnSpc>
                <a:spcPct val="107000"/>
              </a:lnSpc>
              <a:spcAft>
                <a:spcPts val="800"/>
              </a:spcAft>
              <a:buFont typeface="Symbol" panose="05050102010706020507" pitchFamily="18" charset="2"/>
              <a:buChar char=""/>
            </a:pPr>
            <a:r>
              <a:rPr lang="ru-RU" sz="1300" dirty="0" smtClean="0">
                <a:effectLst/>
                <a:latin typeface="Times New Roman" panose="02020603050405020304" pitchFamily="18" charset="0"/>
                <a:ea typeface="Times New Roman" panose="02020603050405020304" pitchFamily="18" charset="0"/>
                <a:cs typeface="Times New Roman" panose="02020603050405020304" pitchFamily="18" charset="0"/>
              </a:rPr>
              <a:t>НДС начисленный на весь платеж (см. НК РФ, ст. 146; ст. 154).</a:t>
            </a:r>
            <a:endParaRPr lang="ru-RU" sz="13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800"/>
              </a:spcAft>
            </a:pPr>
            <a:r>
              <a:rPr lang="ru-RU" sz="13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4.3</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Если арендодатель осуществил оплату страховой премии за арендатора на основании условий, характерных для </a:t>
            </a:r>
            <a:r>
              <a:rPr lang="ru-RU" sz="1300" b="1" u="none" strike="noStrike"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договора поручения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(см. ГК РФ, статья 971 «Поручение») или </a:t>
            </a:r>
            <a:r>
              <a:rPr lang="ru-RU" sz="1300" b="1" u="none" strike="noStrike"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агентского договора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(см. ГК РФ, глава 52 «Агентирование»), то </a:t>
            </a:r>
            <a:r>
              <a:rPr lang="ru-RU" sz="13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структура оплаты за оказанную услугу </a:t>
            </a:r>
            <a:r>
              <a:rPr lang="ru-RU" sz="13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по договору страхования арендодателем</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арендатору состоит из :</a:t>
            </a:r>
            <a:endParaRPr lang="ru-RU" sz="13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L="981075" marR="179705" lvl="0" indent="-258763" algn="just">
              <a:lnSpc>
                <a:spcPct val="107000"/>
              </a:lnSpc>
              <a:spcAft>
                <a:spcPts val="800"/>
              </a:spcAft>
              <a:buFont typeface="Symbol" panose="05050102010706020507" pitchFamily="18" charset="2"/>
              <a:buChar char=""/>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суммы затрат по оплате страховой премии;</a:t>
            </a:r>
          </a:p>
          <a:p>
            <a:pPr marL="981075" marR="179705" lvl="0" indent="-258763" algn="just">
              <a:lnSpc>
                <a:spcPct val="107000"/>
              </a:lnSpc>
              <a:spcAft>
                <a:spcPts val="800"/>
              </a:spcAft>
              <a:buFont typeface="Symbol" panose="05050102010706020507" pitchFamily="18" charset="2"/>
              <a:buChar char=""/>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вознаграждения за оказанную услугу арендатору;</a:t>
            </a:r>
          </a:p>
          <a:p>
            <a:pPr marL="981075" marR="179705" lvl="0" indent="-258763" algn="just">
              <a:lnSpc>
                <a:spcPct val="107000"/>
              </a:lnSpc>
              <a:spcAft>
                <a:spcPts val="800"/>
              </a:spcAft>
              <a:buFont typeface="Symbol" panose="05050102010706020507" pitchFamily="18" charset="2"/>
              <a:buChar char=""/>
            </a:pPr>
            <a:r>
              <a:rPr lang="ru-RU" sz="1300" dirty="0">
                <a:latin typeface="Times New Roman" panose="02020603050405020304" pitchFamily="18" charset="0"/>
                <a:ea typeface="Times New Roman" panose="02020603050405020304" pitchFamily="18" charset="0"/>
                <a:cs typeface="Times New Roman" panose="02020603050405020304" pitchFamily="18" charset="0"/>
              </a:rPr>
              <a:t>НДС начисленный на вознаграждение за оказанную услугу арендатору (см. НК РФ, ст. 156)</a:t>
            </a:r>
          </a:p>
          <a:p>
            <a:pPr marR="179705" lvl="1" algn="just">
              <a:lnSpc>
                <a:spcPct val="107000"/>
              </a:lnSpc>
              <a:spcAft>
                <a:spcPts val="0"/>
              </a:spcAft>
            </a:pP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4.4. </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Арендатор и арендодатель </a:t>
            </a: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квалифицируют проведенную операцию по оплате страховой премии в соответствии с пунктами 4.2 и 4.3 </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настоящей Рекомендации как услугу, оказанную арендодателем арендатору и осуществляют </a:t>
            </a: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отражение ее на счетах бухгалтерского учета в соответствии с принятой квалификацией.</a:t>
            </a:r>
            <a:endParaRPr lang="ru-RU" sz="1300" b="1"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0"/>
              </a:spcAft>
            </a:pPr>
            <a:r>
              <a:rPr lang="ru-RU" sz="13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4.5. </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Ситуация не квалифицируется как оказание арендодателем арендатору услуги по оплате страховой премии в случае, если </a:t>
            </a:r>
            <a:r>
              <a:rPr lang="ru-RU" sz="1300" b="1"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арендодатель в соответствии с условиями договора аренды осуществляет за арендатора оплату страховой премии при неисполнении арендатором своей обязанности по оплате </a:t>
            </a:r>
            <a:r>
              <a:rPr lang="ru-RU" sz="13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страховой премии по договору имущественного страхования. После осуществления операции оплаты арендодатель выставляет требование арендатору по возмещению понесенных затрат по проведенной оплате страховой премии за арендатора. Данное действие квалифицируется как исполнением арендодателем элемента контрольной функции за предметом аренды, обусловленное условиями договора аренды.</a:t>
            </a:r>
            <a:endParaRPr lang="ru-RU" sz="13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L="180340" marR="179705" indent="1259840" algn="just">
              <a:spcAft>
                <a:spcPts val="800"/>
              </a:spcAft>
            </a:pPr>
            <a:r>
              <a:rPr lang="ru-RU" sz="1200" i="1" dirty="0" smtClean="0">
                <a:effectLst/>
                <a:latin typeface="Times New Roman" panose="02020603050405020304" pitchFamily="18" charset="0"/>
              </a:rPr>
              <a:t> </a:t>
            </a:r>
            <a:endParaRPr lang="ru-RU" dirty="0" smtClean="0">
              <a:effectLst/>
            </a:endParaRPr>
          </a:p>
        </p:txBody>
      </p:sp>
    </p:spTree>
    <p:extLst>
      <p:ext uri="{BB962C8B-B14F-4D97-AF65-F5344CB8AC3E}">
        <p14:creationId xmlns:p14="http://schemas.microsoft.com/office/powerpoint/2010/main" val="3181860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558265" y="235515"/>
            <a:ext cx="11059427" cy="4278351"/>
          </a:xfrm>
          <a:prstGeom prst="rect">
            <a:avLst/>
          </a:prstGeom>
          <a:solidFill>
            <a:schemeClr val="bg1"/>
          </a:solidFill>
          <a:ln w="31750">
            <a:solidFill>
              <a:schemeClr val="accent1"/>
            </a:solidFill>
          </a:ln>
        </p:spPr>
        <p:txBody>
          <a:bodyPr wrap="square">
            <a:spAutoFit/>
          </a:bodyPr>
          <a:lstStyle/>
          <a:p>
            <a:pPr marR="179705" lvl="0" algn="just">
              <a:lnSpc>
                <a:spcPct val="107000"/>
              </a:lnSpc>
              <a:spcAft>
                <a:spcPts val="800"/>
              </a:spcAft>
              <a:buSzPts val="1200"/>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4. 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800"/>
              </a:spcAft>
            </a:pP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4.1.Арендодатель </a:t>
            </a:r>
            <a:r>
              <a:rPr lang="ru-RU" sz="2400" u="sng"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на основании условий договора аренды </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имеет право за арендатора выполнять функции страхователя и (или) плательщика страховой премии. Данная операция </a:t>
            </a:r>
            <a:r>
              <a:rPr lang="ru-RU" sz="2400"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квалифицируется как </a:t>
            </a:r>
            <a:r>
              <a:rPr lang="ru-RU" sz="2400" b="1"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неарендный компонент </a:t>
            </a:r>
            <a:r>
              <a:rPr lang="ru-RU" sz="24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договора</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а договор аренды, как </a:t>
            </a:r>
            <a:r>
              <a:rPr lang="ru-RU" sz="2400" b="1"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смешанный договор </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(см. </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ГК РФ, ст. 421, п. 3), включающий в себя кроме непосредственно аренды дополнительно элементы договора на оказание </a:t>
            </a:r>
            <a:r>
              <a:rPr lang="ru-RU" sz="2800" b="1" u="none" strike="noStrike"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возмездных услуг</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или </a:t>
            </a:r>
            <a:r>
              <a:rPr lang="ru-RU" sz="2400" b="1" u="none" strike="noStrike"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договора поручения</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или </a:t>
            </a:r>
            <a:r>
              <a:rPr lang="ru-RU" sz="2800" b="1" u="none" strike="noStrike"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агентского договора</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2400" u="none" strike="noStrik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635268" y="5205920"/>
            <a:ext cx="10982426" cy="1574149"/>
          </a:xfrm>
          <a:prstGeom prst="rect">
            <a:avLst/>
          </a:prstGeom>
          <a:solidFill>
            <a:schemeClr val="bg1"/>
          </a:solidFill>
        </p:spPr>
        <p:txBody>
          <a:bodyPr wrap="square">
            <a:spAutoFit/>
          </a:bodyPr>
          <a:lstStyle/>
          <a:p>
            <a:pPr marR="269875" indent="540385" algn="just">
              <a:lnSpc>
                <a:spcPct val="107000"/>
              </a:lnSpc>
              <a:spcAft>
                <a:spcPts val="0"/>
              </a:spcAft>
            </a:pP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ГК РФ статьи 421 пункта 3: «</a:t>
            </a:r>
            <a:r>
              <a:rPr lang="ru-RU" i="1" dirty="0" smtClean="0">
                <a:effectLst/>
                <a:latin typeface="Times New Roman" panose="02020603050405020304" pitchFamily="18" charset="0"/>
                <a:ea typeface="Times New Roman" panose="02020603050405020304" pitchFamily="18" charset="0"/>
                <a:cs typeface="Times New Roman" panose="02020603050405020304" pitchFamily="18" charset="0"/>
              </a:rPr>
              <a:t>Стороны могут заключить договор, в котором содержатся элементы различных договоров, предусмотренных законом или иными правовыми актами (смешанный договор). </a:t>
            </a:r>
            <a:r>
              <a:rPr lang="ru-RU"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К отношениям сторон по смешанному договору применяются в соответствующих частях правила о договорах,</a:t>
            </a:r>
            <a:r>
              <a:rPr lang="ru-RU" i="1" dirty="0" smtClean="0">
                <a:effectLst/>
                <a:latin typeface="Times New Roman" panose="02020603050405020304" pitchFamily="18" charset="0"/>
                <a:ea typeface="Times New Roman" panose="02020603050405020304" pitchFamily="18" charset="0"/>
                <a:cs typeface="Times New Roman" panose="02020603050405020304" pitchFamily="18" charset="0"/>
              </a:rPr>
              <a:t> элементы которых содержатся в смешанном договоре, если иное не вытекает из соглашения сторон или существа смешанного договора</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 name="Прямая со стрелкой 4"/>
          <p:cNvCxnSpPr/>
          <p:nvPr/>
        </p:nvCxnSpPr>
        <p:spPr>
          <a:xfrm flipH="1">
            <a:off x="3551723" y="3078866"/>
            <a:ext cx="2467112" cy="222465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003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13887" y="854344"/>
            <a:ext cx="11309684" cy="4191019"/>
          </a:xfrm>
          <a:prstGeom prst="rect">
            <a:avLst/>
          </a:prstGeom>
          <a:solidFill>
            <a:schemeClr val="bg1"/>
          </a:solidFill>
          <a:ln w="28575">
            <a:solidFill>
              <a:schemeClr val="accent1"/>
            </a:solidFill>
          </a:ln>
        </p:spPr>
        <p:txBody>
          <a:bodyPr wrap="square">
            <a:spAutoFit/>
          </a:bodyPr>
          <a:lstStyle/>
          <a:p>
            <a:pPr marR="179705" lvl="0" algn="just">
              <a:lnSpc>
                <a:spcPct val="107000"/>
              </a:lnSpc>
              <a:spcAft>
                <a:spcPts val="800"/>
              </a:spcAft>
              <a:buSzPts val="1200"/>
            </a:pP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4. 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800"/>
              </a:spcAft>
            </a:pPr>
            <a:r>
              <a:rPr lang="ru-RU" sz="20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4.2</a:t>
            </a:r>
            <a:r>
              <a:rPr lang="ru-RU" sz="20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 Если арендодатель осуществил оплату страховой премии за арендатора на основании условий, характерных для </a:t>
            </a:r>
            <a:r>
              <a:rPr lang="ru-RU" sz="2800" b="1" u="none" strike="noStrike"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договора возмездного оказания услуг </a:t>
            </a:r>
            <a:r>
              <a:rPr lang="ru-RU" sz="20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(см. ГК РФ, ст. 779 «Договор возмездного оказания услуг»), то </a:t>
            </a:r>
            <a:r>
              <a:rPr lang="ru-RU" sz="2000" b="1"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структура оплаты за оказанную услугу </a:t>
            </a:r>
            <a:r>
              <a:rPr lang="ru-RU" sz="20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по договору страхования арендодателем арендатору состоит из:</a:t>
            </a:r>
            <a:endParaRPr lang="ru-RU" sz="20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Symbol" panose="05050102010706020507" pitchFamily="18" charset="2"/>
              <a:buChar char=""/>
            </a:pPr>
            <a:r>
              <a:rPr lang="ru-RU"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суммы оплаты страховой премии, осуществленной арендодателем за арендатора;</a:t>
            </a:r>
            <a:endParaRPr lang="ru-RU"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Symbol" panose="05050102010706020507" pitchFamily="18" charset="2"/>
              <a:buChar char=""/>
            </a:pPr>
            <a:r>
              <a:rPr lang="ru-RU"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вознаграждение арендодателя за оказанную услугу арендатору;</a:t>
            </a:r>
            <a:endParaRPr lang="ru-RU"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Symbol" panose="05050102010706020507" pitchFamily="18" charset="2"/>
              <a:buChar char=""/>
            </a:pPr>
            <a:r>
              <a:rPr lang="ru-RU"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НДС начисленный </a:t>
            </a:r>
            <a:r>
              <a:rPr lang="ru-RU" sz="2400" b="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 весь платеж </a:t>
            </a:r>
            <a:r>
              <a:rPr lang="ru-RU"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(см. НК РФ, ст. 146; ст. 154).</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6911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211756" y="1441283"/>
            <a:ext cx="11742821" cy="2961132"/>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4. 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0"/>
              </a:spcAft>
            </a:pP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4.4. </a:t>
            </a:r>
            <a:r>
              <a:rPr lang="ru-RU" sz="2400"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Арендатор и арендодатель </a:t>
            </a:r>
            <a:r>
              <a:rPr lang="ru-RU" sz="24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квалифицируют</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проведенную операцию по оплате страховой премии в соответствии с пунктами 4.2 и 4.3 настоящей Рекомендации </a:t>
            </a:r>
            <a:r>
              <a:rPr lang="ru-RU" sz="24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как услугу, оказанную арендодателем арендатору и осуществляют отражение ее на счетах бухгалтерского учета </a:t>
            </a:r>
            <a:r>
              <a:rPr lang="ru-RU" sz="2400" b="1" u="none" strike="noStrike"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в соответствии с принятой квалификацией</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9424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992" y="480049"/>
            <a:ext cx="10828421" cy="5755806"/>
          </a:xfrm>
          <a:prstGeom prst="rect">
            <a:avLst/>
          </a:prstGeom>
        </p:spPr>
        <p:txBody>
          <a:bodyPr wrap="square">
            <a:spAutoFit/>
          </a:bodyPr>
          <a:lstStyle/>
          <a:p>
            <a:r>
              <a:rPr lang="ru-RU" sz="2400" b="1" dirty="0"/>
              <a:t>Пример №4, вариант №1. </a:t>
            </a:r>
            <a:r>
              <a:rPr lang="ru-RU" sz="2400" dirty="0"/>
              <a:t> </a:t>
            </a:r>
            <a:r>
              <a:rPr lang="ru-RU" sz="2400" b="1" dirty="0"/>
              <a:t>Оказание услуги арендодателем арендатору по договору страхования на базе правил </a:t>
            </a:r>
            <a:r>
              <a:rPr lang="ru-RU" sz="2400" b="1" u="sng" dirty="0"/>
              <a:t>договора возмездного оказания услуги</a:t>
            </a:r>
            <a:r>
              <a:rPr lang="ru-RU" sz="2400" b="1" dirty="0"/>
              <a:t> </a:t>
            </a:r>
            <a:endParaRPr lang="ru-RU" sz="2400" b="1" dirty="0" smtClean="0"/>
          </a:p>
          <a:p>
            <a:endPar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Условия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договора:</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endPar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На основании условий договора аренды арендатор обязан осуществить имущественное страхование переданного ему автомобиля и ОСАГО-страхование. </a:t>
            </a:r>
            <a:r>
              <a:rPr lang="ru-RU"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Договор аренды содержит условия</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 на оказание арендодателем дополнительных услуг арендатору по оплате страховой премии по договору страхования </a:t>
            </a:r>
            <a:r>
              <a:rPr lang="ru-RU"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На основании отмеченного договор аренды квалифицируется как смешанный договор.  </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Дополнительная услуга арендодателя, </a:t>
            </a:r>
            <a:r>
              <a:rPr lang="ru-RU"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исходя из условий </a:t>
            </a:r>
            <a:r>
              <a:rPr lang="ru-RU"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договора,</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характеризуется признаками, описанными в ст.779 ГК РФ и квалифицируется как </a:t>
            </a:r>
            <a:r>
              <a:rPr lang="ru-RU" sz="2800"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договор возмездного оказания </a:t>
            </a:r>
            <a:r>
              <a:rPr lang="ru-RU" sz="2800"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услуг </a:t>
            </a:r>
            <a:r>
              <a:rPr lang="ru-RU" sz="28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r>
              <a:rPr lang="ru-RU" sz="28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2)</a:t>
            </a:r>
            <a:r>
              <a:rPr lang="ru-RU" sz="2800"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в составе смешанного договора. </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Стоимость оказанной услуги арендодателем арендатору </a:t>
            </a:r>
            <a:r>
              <a:rPr lang="ru-RU"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оговорена в размере 2%</a:t>
            </a: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 от страховой премии </a:t>
            </a:r>
            <a:r>
              <a:rPr lang="ru-RU"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(3)</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оплаченной арендодателем за арендатора. Операции арендодателя по оплате страховой премии за арендатора относится к неарендному компоненту договора по данному договору.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5668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57675" y="553594"/>
            <a:ext cx="10019899" cy="369332"/>
          </a:xfrm>
          <a:prstGeom prst="rect">
            <a:avLst/>
          </a:prstGeom>
        </p:spPr>
        <p:txBody>
          <a:bodyPr wrap="square">
            <a:spAutoFit/>
          </a:bodyPr>
          <a:lstStyle/>
          <a:p>
            <a:r>
              <a:rPr lang="ru-RU" b="1" dirty="0">
                <a:latin typeface="Times New Roman" panose="02020603050405020304" pitchFamily="18" charset="0"/>
                <a:ea typeface="Calibri" panose="020F0502020204030204" pitchFamily="34" charset="0"/>
              </a:rPr>
              <a:t>График платежей арендодателя за арендатора по оплате страховой премии</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3966881373"/>
              </p:ext>
            </p:extLst>
          </p:nvPr>
        </p:nvGraphicFramePr>
        <p:xfrm>
          <a:off x="1249335" y="1278295"/>
          <a:ext cx="9557884" cy="3156077"/>
        </p:xfrm>
        <a:graphic>
          <a:graphicData uri="http://schemas.openxmlformats.org/drawingml/2006/table">
            <a:tbl>
              <a:tblPr firstRow="1" firstCol="1" bandRow="1"/>
              <a:tblGrid>
                <a:gridCol w="1567397">
                  <a:extLst>
                    <a:ext uri="{9D8B030D-6E8A-4147-A177-3AD203B41FA5}">
                      <a16:colId xmlns:a16="http://schemas.microsoft.com/office/drawing/2014/main" val="3866662094"/>
                    </a:ext>
                  </a:extLst>
                </a:gridCol>
                <a:gridCol w="1567397">
                  <a:extLst>
                    <a:ext uri="{9D8B030D-6E8A-4147-A177-3AD203B41FA5}">
                      <a16:colId xmlns:a16="http://schemas.microsoft.com/office/drawing/2014/main" val="1402602675"/>
                    </a:ext>
                  </a:extLst>
                </a:gridCol>
                <a:gridCol w="1704255">
                  <a:extLst>
                    <a:ext uri="{9D8B030D-6E8A-4147-A177-3AD203B41FA5}">
                      <a16:colId xmlns:a16="http://schemas.microsoft.com/office/drawing/2014/main" val="1713699695"/>
                    </a:ext>
                  </a:extLst>
                </a:gridCol>
                <a:gridCol w="1965950">
                  <a:extLst>
                    <a:ext uri="{9D8B030D-6E8A-4147-A177-3AD203B41FA5}">
                      <a16:colId xmlns:a16="http://schemas.microsoft.com/office/drawing/2014/main" val="2271529105"/>
                    </a:ext>
                  </a:extLst>
                </a:gridCol>
                <a:gridCol w="1414818">
                  <a:extLst>
                    <a:ext uri="{9D8B030D-6E8A-4147-A177-3AD203B41FA5}">
                      <a16:colId xmlns:a16="http://schemas.microsoft.com/office/drawing/2014/main" val="2243982412"/>
                    </a:ext>
                  </a:extLst>
                </a:gridCol>
                <a:gridCol w="1338067">
                  <a:extLst>
                    <a:ext uri="{9D8B030D-6E8A-4147-A177-3AD203B41FA5}">
                      <a16:colId xmlns:a16="http://schemas.microsoft.com/office/drawing/2014/main" val="912961884"/>
                    </a:ext>
                  </a:extLst>
                </a:gridCol>
              </a:tblGrid>
              <a:tr h="736600">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 платежа</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Период страхования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Страховая премия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Вознаграждение арендодателя</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НДС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Итого платеж с НДС</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6648923"/>
                  </a:ext>
                </a:extLst>
              </a:tr>
              <a:tr h="190500">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Итого платежи</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1 500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15 360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91 800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709372"/>
                  </a:ext>
                </a:extLst>
              </a:tr>
              <a:tr h="190500">
                <a:tc>
                  <a:txBody>
                    <a:bodyPr/>
                    <a:lstStyle/>
                    <a:p>
                      <a:pPr algn="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10.12.2020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11.12.20-10.06.21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ct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ct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ct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6 120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ctr">
                        <a:lnSpc>
                          <a:spcPct val="107000"/>
                        </a:lnSpc>
                        <a:spcAft>
                          <a:spcPts val="0"/>
                        </a:spcAft>
                      </a:pPr>
                      <a:r>
                        <a:rPr lang="ru-RU"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36 720</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397876091"/>
                  </a:ext>
                </a:extLst>
              </a:tr>
              <a:tr h="190500">
                <a:tc>
                  <a:txBody>
                    <a:bodyPr/>
                    <a:lstStyle/>
                    <a:p>
                      <a:pPr algn="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10.06.2021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11.06.21-10.12.21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6 120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36 720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7511372"/>
                  </a:ext>
                </a:extLst>
              </a:tr>
              <a:tr h="190500">
                <a:tc>
                  <a:txBody>
                    <a:bodyPr/>
                    <a:lstStyle/>
                    <a:p>
                      <a:pPr algn="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10.12.2021</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11.12.21 - 10.03.22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15 000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3 060</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18 360</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5679259"/>
                  </a:ext>
                </a:extLst>
              </a:tr>
            </a:tbl>
          </a:graphicData>
        </a:graphic>
      </p:graphicFrame>
      <p:sp>
        <p:nvSpPr>
          <p:cNvPr id="4" name="Прямоугольник 3"/>
          <p:cNvSpPr/>
          <p:nvPr/>
        </p:nvSpPr>
        <p:spPr>
          <a:xfrm>
            <a:off x="731520" y="4789741"/>
            <a:ext cx="11040177" cy="2068259"/>
          </a:xfrm>
          <a:prstGeom prst="rect">
            <a:avLst/>
          </a:prstGeom>
        </p:spPr>
        <p:txBody>
          <a:bodyPr wrap="square">
            <a:spAutoFit/>
          </a:bodyPr>
          <a:lstStyle/>
          <a:p>
            <a:pPr marL="457200" marR="179705" indent="540385" algn="just">
              <a:lnSpc>
                <a:spcPct val="107000"/>
              </a:lnSpc>
              <a:spcAft>
                <a:spcPts val="800"/>
              </a:spcAft>
            </a:pPr>
            <a:r>
              <a:rPr lang="ru-RU" sz="2000" b="1" i="1" dirty="0" smtClean="0">
                <a:effectLst/>
                <a:latin typeface="Times New Roman" panose="02020603050405020304" pitchFamily="18" charset="0"/>
                <a:ea typeface="Calibri" panose="020F0502020204030204" pitchFamily="34" charset="0"/>
                <a:cs typeface="Times New Roman" panose="02020603050405020304" pitchFamily="18" charset="0"/>
              </a:rPr>
              <a:t>Примечание</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На основании условий договора за арендатора оплата страховой премии осуществляется арендодателем в соответствии с данными </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таблицы</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Настоящий График платежей представлен как пример. По форме он может быть иным, исходя из бизнеса лизинговой компании и условий договора. В Графике могут быть представлены платежи ежеквартальные, ежемесячные...  Настоящий График может быть объединен с Графиком платежей по аренде: таблица 4.1.1 + таблица 2.2.</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9120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34431630"/>
              </p:ext>
            </p:extLst>
          </p:nvPr>
        </p:nvGraphicFramePr>
        <p:xfrm>
          <a:off x="0" y="518021"/>
          <a:ext cx="12029954" cy="6331340"/>
        </p:xfrm>
        <a:graphic>
          <a:graphicData uri="http://schemas.openxmlformats.org/drawingml/2006/table">
            <a:tbl>
              <a:tblPr firstRow="1" firstCol="1" bandRow="1"/>
              <a:tblGrid>
                <a:gridCol w="644463">
                  <a:extLst>
                    <a:ext uri="{9D8B030D-6E8A-4147-A177-3AD203B41FA5}">
                      <a16:colId xmlns:a16="http://schemas.microsoft.com/office/drawing/2014/main" val="919009449"/>
                    </a:ext>
                  </a:extLst>
                </a:gridCol>
                <a:gridCol w="2286427">
                  <a:extLst>
                    <a:ext uri="{9D8B030D-6E8A-4147-A177-3AD203B41FA5}">
                      <a16:colId xmlns:a16="http://schemas.microsoft.com/office/drawing/2014/main" val="2067945368"/>
                    </a:ext>
                  </a:extLst>
                </a:gridCol>
                <a:gridCol w="547159">
                  <a:extLst>
                    <a:ext uri="{9D8B030D-6E8A-4147-A177-3AD203B41FA5}">
                      <a16:colId xmlns:a16="http://schemas.microsoft.com/office/drawing/2014/main" val="569395248"/>
                    </a:ext>
                  </a:extLst>
                </a:gridCol>
                <a:gridCol w="1278694">
                  <a:extLst>
                    <a:ext uri="{9D8B030D-6E8A-4147-A177-3AD203B41FA5}">
                      <a16:colId xmlns:a16="http://schemas.microsoft.com/office/drawing/2014/main" val="412769805"/>
                    </a:ext>
                  </a:extLst>
                </a:gridCol>
                <a:gridCol w="1444393">
                  <a:extLst>
                    <a:ext uri="{9D8B030D-6E8A-4147-A177-3AD203B41FA5}">
                      <a16:colId xmlns:a16="http://schemas.microsoft.com/office/drawing/2014/main" val="2702449878"/>
                    </a:ext>
                  </a:extLst>
                </a:gridCol>
                <a:gridCol w="550370">
                  <a:extLst>
                    <a:ext uri="{9D8B030D-6E8A-4147-A177-3AD203B41FA5}">
                      <a16:colId xmlns:a16="http://schemas.microsoft.com/office/drawing/2014/main" val="100823304"/>
                    </a:ext>
                  </a:extLst>
                </a:gridCol>
                <a:gridCol w="116032">
                  <a:extLst>
                    <a:ext uri="{9D8B030D-6E8A-4147-A177-3AD203B41FA5}">
                      <a16:colId xmlns:a16="http://schemas.microsoft.com/office/drawing/2014/main" val="3974714958"/>
                    </a:ext>
                  </a:extLst>
                </a:gridCol>
                <a:gridCol w="1582425">
                  <a:extLst>
                    <a:ext uri="{9D8B030D-6E8A-4147-A177-3AD203B41FA5}">
                      <a16:colId xmlns:a16="http://schemas.microsoft.com/office/drawing/2014/main" val="1137994445"/>
                    </a:ext>
                  </a:extLst>
                </a:gridCol>
                <a:gridCol w="196325">
                  <a:extLst>
                    <a:ext uri="{9D8B030D-6E8A-4147-A177-3AD203B41FA5}">
                      <a16:colId xmlns:a16="http://schemas.microsoft.com/office/drawing/2014/main" val="3665948046"/>
                    </a:ext>
                  </a:extLst>
                </a:gridCol>
                <a:gridCol w="564589">
                  <a:extLst>
                    <a:ext uri="{9D8B030D-6E8A-4147-A177-3AD203B41FA5}">
                      <a16:colId xmlns:a16="http://schemas.microsoft.com/office/drawing/2014/main" val="2458007107"/>
                    </a:ext>
                  </a:extLst>
                </a:gridCol>
                <a:gridCol w="176191">
                  <a:extLst>
                    <a:ext uri="{9D8B030D-6E8A-4147-A177-3AD203B41FA5}">
                      <a16:colId xmlns:a16="http://schemas.microsoft.com/office/drawing/2014/main" val="2602682267"/>
                    </a:ext>
                  </a:extLst>
                </a:gridCol>
                <a:gridCol w="1124317">
                  <a:extLst>
                    <a:ext uri="{9D8B030D-6E8A-4147-A177-3AD203B41FA5}">
                      <a16:colId xmlns:a16="http://schemas.microsoft.com/office/drawing/2014/main" val="3099438571"/>
                    </a:ext>
                  </a:extLst>
                </a:gridCol>
                <a:gridCol w="1300508">
                  <a:extLst>
                    <a:ext uri="{9D8B030D-6E8A-4147-A177-3AD203B41FA5}">
                      <a16:colId xmlns:a16="http://schemas.microsoft.com/office/drawing/2014/main" val="1028855159"/>
                    </a:ext>
                  </a:extLst>
                </a:gridCol>
                <a:gridCol w="218061">
                  <a:extLst>
                    <a:ext uri="{9D8B030D-6E8A-4147-A177-3AD203B41FA5}">
                      <a16:colId xmlns:a16="http://schemas.microsoft.com/office/drawing/2014/main" val="3283139855"/>
                    </a:ext>
                  </a:extLst>
                </a:gridCol>
              </a:tblGrid>
              <a:tr h="91036">
                <a:tc rowSpan="2">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nSpc>
                          <a:spcPct val="107000"/>
                        </a:lnSpc>
                        <a:spcAft>
                          <a:spcPts val="0"/>
                        </a:spcAft>
                      </a:pPr>
                      <a:r>
                        <a:rPr lang="ru-RU"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gridSpan="2">
                  <a:txBody>
                    <a:bodyPr/>
                    <a:lstStyle/>
                    <a:p>
                      <a:pPr>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gridSpan="2">
                  <a:txBody>
                    <a:bodyPr/>
                    <a:lstStyle/>
                    <a:p>
                      <a:pPr>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pPr>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gridSpan="2">
                  <a:txBody>
                    <a:bodyPr/>
                    <a:lstStyle/>
                    <a:p>
                      <a:pPr>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pPr>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07951544"/>
                  </a:ext>
                </a:extLst>
              </a:tr>
              <a:tr h="173725">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nSpc>
                          <a:spcPct val="107000"/>
                        </a:lnSpc>
                        <a:spcAft>
                          <a:spcPts val="0"/>
                        </a:spcAft>
                      </a:pPr>
                      <a:r>
                        <a:rPr lang="ru-RU"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pPr>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3111210"/>
                  </a:ext>
                </a:extLst>
              </a:tr>
              <a:tr h="132380">
                <a:tc gridSpan="5">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по страхованию за арендатора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9">
                  <a:txBody>
                    <a:bodyPr/>
                    <a:lstStyle/>
                    <a:p>
                      <a:pPr>
                        <a:lnSpc>
                          <a:spcPct val="107000"/>
                        </a:lnSpc>
                        <a:spcAft>
                          <a:spcPts val="0"/>
                        </a:spcAft>
                      </a:pPr>
                      <a:r>
                        <a:rPr lang="ru-RU" sz="1100" b="1"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a:t>
                      </a:r>
                      <a:r>
                        <a:rPr lang="ru-RU" sz="1100" b="1" strike="sngStrike"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по страхованию</a:t>
                      </a:r>
                      <a:endParaRPr lang="ru-RU"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665689417"/>
                  </a:ext>
                </a:extLst>
              </a:tr>
              <a:tr h="529524">
                <a:tc>
                  <a:txBody>
                    <a:bodyPr/>
                    <a:lstStyle/>
                    <a:p>
                      <a:pPr algn="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Получен  платеж от арендатора по страховой операции с НДС</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36 720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76 Расчеты с </a:t>
                      </a:r>
                      <a:r>
                        <a:rPr lang="ru-RU"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арендатором</a:t>
                      </a: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 по страхованию</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Осуществлена оплата арендодателю за оказанную услугу по страховой операции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36 720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страхованию</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37258297"/>
                  </a:ext>
                </a:extLst>
              </a:tr>
              <a:tr h="529524">
                <a:tc>
                  <a:txBody>
                    <a:bodyPr/>
                    <a:lstStyle/>
                    <a:p>
                      <a:pPr algn="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страховой премии страховой компании за арендатора </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l">
                        <a:lnSpc>
                          <a:spcPct val="107000"/>
                        </a:lnSpc>
                        <a:spcAft>
                          <a:spcPts val="0"/>
                        </a:spcAft>
                      </a:pPr>
                      <a:r>
                        <a:rPr lang="ru-RU"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76 Расчеты </a:t>
                      </a:r>
                      <a:r>
                        <a:rPr lang="ru-RU" sz="11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со страховой компанией</a:t>
                      </a:r>
                      <a:endParaRPr lang="ru-RU"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gridSpan="2">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Оприходование страховой премии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Страх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страхованию</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56271875"/>
                  </a:ext>
                </a:extLst>
              </a:tr>
              <a:tr h="529524">
                <a:tc>
                  <a:txBody>
                    <a:bodyPr/>
                    <a:lstStyle/>
                    <a:p>
                      <a:pPr algn="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Начислена выручка за оказанную услугу арендатору с НДС</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36 720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арендатором по страхованию.</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90.01</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Начислено вознаграждение за оказанную услугу арендатору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 (26)</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a:t>
                      </a:r>
                      <a:r>
                        <a:rPr lang="ru-RU" sz="1100" dirty="0" smtClean="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страхованию</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036807060"/>
                  </a:ext>
                </a:extLst>
              </a:tr>
              <a:tr h="352644">
                <a:tc>
                  <a:txBody>
                    <a:bodyPr/>
                    <a:lstStyle/>
                    <a:p>
                      <a:pPr algn="r">
                        <a:lnSpc>
                          <a:spcPct val="107000"/>
                        </a:lnSpc>
                        <a:spcAft>
                          <a:spcPts val="0"/>
                        </a:spcAft>
                      </a:pPr>
                      <a:r>
                        <a:rPr lang="ru-RU" sz="1100" b="1" smtClean="0">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smtClean="0">
                          <a:effectLst/>
                          <a:latin typeface="Times New Roman" panose="02020603050405020304" pitchFamily="18" charset="0"/>
                          <a:ea typeface="Times New Roman" panose="02020603050405020304" pitchFamily="18" charset="0"/>
                          <a:cs typeface="Times New Roman" panose="02020603050405020304" pitchFamily="18" charset="0"/>
                        </a:rPr>
                        <a:t>Начислены затраты по оказанной услуге арендатору</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b="1" dirty="0" smtClean="0">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smtClean="0">
                          <a:effectLst/>
                          <a:latin typeface="Times New Roman" panose="02020603050405020304" pitchFamily="18" charset="0"/>
                          <a:ea typeface="Times New Roman" panose="02020603050405020304" pitchFamily="18" charset="0"/>
                          <a:cs typeface="Times New Roman" panose="02020603050405020304" pitchFamily="18" charset="0"/>
                        </a:rPr>
                        <a:t>20 (26) </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smtClean="0">
                          <a:effectLst/>
                          <a:latin typeface="Times New Roman" panose="02020603050405020304" pitchFamily="18" charset="0"/>
                          <a:ea typeface="Times New Roman" panose="02020603050405020304" pitchFamily="18" charset="0"/>
                          <a:cs typeface="Times New Roman" panose="02020603050405020304" pitchFamily="18" charset="0"/>
                        </a:rPr>
                        <a:t>76 Расчеты со страховой компанией</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nSpc>
                          <a:spcPct val="107000"/>
                        </a:lnSpc>
                        <a:spcAft>
                          <a:spcPts val="0"/>
                        </a:spcAft>
                      </a:pPr>
                      <a:r>
                        <a:rPr lang="ru-RU"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940628737"/>
                  </a:ext>
                </a:extLst>
              </a:tr>
              <a:tr h="258076">
                <a:tc>
                  <a:txBody>
                    <a:bodyPr/>
                    <a:lstStyle/>
                    <a:p>
                      <a:pPr algn="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b="1">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Закрытие счета 20(26)</a:t>
                      </a:r>
                      <a:endParaRPr lang="ru-RU" sz="1100" b="1">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90.02</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rPr>
                        <a:t>20 (26)</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Закрытие счета 20 (26)</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gn="l">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90.02</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 (26)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14119616"/>
                  </a:ext>
                </a:extLst>
              </a:tr>
              <a:tr h="529524">
                <a:tc>
                  <a:txBody>
                    <a:bodyPr/>
                    <a:lstStyle/>
                    <a:p>
                      <a:pPr algn="r">
                        <a:lnSpc>
                          <a:spcPct val="107000"/>
                        </a:lnSpc>
                        <a:spcAft>
                          <a:spcPts val="0"/>
                        </a:spcAft>
                      </a:pPr>
                      <a:r>
                        <a:rPr lang="ru-RU"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b="1">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в бюджет, выставлен счет-фактура</a:t>
                      </a:r>
                      <a:endParaRPr lang="ru-RU" sz="1100" b="1">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gn="l">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6 120</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90.03</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gridSpan="2">
                  <a:txBody>
                    <a:bodyPr/>
                    <a:lstStyle/>
                    <a:p>
                      <a:pPr algn="l">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hMerge="1">
                  <a:txBody>
                    <a:bodyPr/>
                    <a:lstStyle/>
                    <a:p>
                      <a:pPr>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gridSpan="2">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Отражение счет-фактуры полученного от арендодателя за оказанную услугу по оплате страховой премии</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gridSpan="2">
                  <a:txBody>
                    <a:bodyPr/>
                    <a:lstStyle/>
                    <a:p>
                      <a:pPr algn="l">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6 120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hMerge="1">
                  <a:txBody>
                    <a:bodyPr/>
                    <a:lstStyle/>
                    <a:p>
                      <a:pPr algn="l">
                        <a:lnSpc>
                          <a:spcPct val="107000"/>
                        </a:lnSpc>
                        <a:spcAft>
                          <a:spcPts val="0"/>
                        </a:spcAft>
                      </a:pP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gn="l">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a:t>
                      </a:r>
                      <a:r>
                        <a:rPr lang="ru-RU" sz="1100" dirty="0" smtClean="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страхованию</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08871183"/>
                  </a:ext>
                </a:extLst>
              </a:tr>
              <a:tr h="106021">
                <a:tc gridSpan="14">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в период аренды</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4B083"/>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671674679"/>
                  </a:ext>
                </a:extLst>
              </a:tr>
              <a:tr h="135024">
                <a:tc>
                  <a:txBody>
                    <a:bodyPr/>
                    <a:lstStyle/>
                    <a:p>
                      <a:pPr algn="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Декабрь 2020 г.</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gridSpan="2">
                  <a:txBody>
                    <a:bodyPr/>
                    <a:lstStyle/>
                    <a:p>
                      <a:pPr>
                        <a:lnSpc>
                          <a:spcPct val="107000"/>
                        </a:lnSpc>
                        <a:spcAft>
                          <a:spcPts val="0"/>
                        </a:spcAft>
                      </a:pPr>
                      <a:r>
                        <a:rPr lang="ru-RU" sz="11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77633296"/>
                  </a:ext>
                </a:extLst>
              </a:tr>
              <a:tr h="529524">
                <a:tc>
                  <a:txBody>
                    <a:bodyPr/>
                    <a:lstStyle/>
                    <a:p>
                      <a:pPr algn="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gridSpan="2">
                  <a:txBody>
                    <a:bodyPr/>
                    <a:lstStyle/>
                    <a:p>
                      <a:pPr>
                        <a:lnSpc>
                          <a:spcPct val="107000"/>
                        </a:lnSpc>
                        <a:spcAft>
                          <a:spcPts val="0"/>
                        </a:spcAft>
                      </a:pPr>
                      <a:r>
                        <a:rPr lang="ru-RU" sz="1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Начислены расходы по страхованию за декабрь м-ц 2020 г.</a:t>
                      </a:r>
                      <a:endParaRPr lang="ru-RU"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endParaRPr lang="ru-RU"/>
                    </a:p>
                  </a:txBody>
                  <a:tcPr/>
                </a:tc>
                <a:tc gridSpan="2">
                  <a:txBody>
                    <a:bodyPr/>
                    <a:lstStyle/>
                    <a:p>
                      <a:pPr>
                        <a:lnSpc>
                          <a:spcPct val="107000"/>
                        </a:lnSpc>
                        <a:spcAft>
                          <a:spcPts val="0"/>
                        </a:spcAft>
                      </a:pPr>
                      <a:r>
                        <a:rPr lang="ru-RU" sz="1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3 462</a:t>
                      </a:r>
                      <a:endParaRPr lang="ru-RU"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endParaRPr lang="ru-RU"/>
                    </a:p>
                  </a:txBody>
                  <a:tcPr/>
                </a:tc>
                <a:tc gridSpan="2">
                  <a:txBody>
                    <a:bodyPr/>
                    <a:lstStyle/>
                    <a:p>
                      <a:pPr>
                        <a:lnSpc>
                          <a:spcPct val="107000"/>
                        </a:lnSpc>
                        <a:spcAft>
                          <a:spcPts val="0"/>
                        </a:spcAft>
                      </a:pPr>
                      <a:r>
                        <a:rPr lang="ru-RU" sz="1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hMerge="1">
                  <a:txBody>
                    <a:bodyPr/>
                    <a:lstStyle/>
                    <a:p>
                      <a:endParaRPr lang="ru-RU"/>
                    </a:p>
                  </a:txBody>
                  <a:tcPr/>
                </a:tc>
                <a:tc>
                  <a:txBody>
                    <a:bodyPr/>
                    <a:lstStyle/>
                    <a:p>
                      <a:pPr>
                        <a:lnSpc>
                          <a:spcPct val="107000"/>
                        </a:lnSpc>
                        <a:spcAft>
                          <a:spcPts val="0"/>
                        </a:spcAft>
                      </a:pPr>
                      <a:r>
                        <a:rPr lang="ru-RU" sz="11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76Страх</a:t>
                      </a:r>
                      <a:endParaRPr lang="ru-RU"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800"/>
                        </a:spcAft>
                      </a:pPr>
                      <a:r>
                        <a:rPr lang="ru-RU"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128756782"/>
                  </a:ext>
                </a:extLst>
              </a:tr>
              <a:tr h="529524">
                <a:tc>
                  <a:txBody>
                    <a:bodyPr/>
                    <a:lstStyle/>
                    <a:p>
                      <a:pPr algn="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1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Начисление амортизации по ППА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99 500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07000"/>
                        </a:lnSpc>
                        <a:spcAft>
                          <a:spcPts val="0"/>
                        </a:spcAft>
                      </a:pPr>
                      <a:r>
                        <a:rPr lang="ru-RU" sz="1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02ППА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12497497"/>
                  </a:ext>
                </a:extLst>
              </a:tr>
              <a:tr h="529524">
                <a:tc>
                  <a:txBody>
                    <a:bodyPr/>
                    <a:lstStyle/>
                    <a:p>
                      <a:pPr algn="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Начислен процентный доход по аренде как выручка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21 482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76ЧИА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90.01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Начислен процентный расход по аренде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21 482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76 </a:t>
                      </a:r>
                      <a:r>
                        <a:rPr lang="ru-RU" sz="1100"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Обязат</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98235716"/>
                  </a:ext>
                </a:extLst>
              </a:tr>
              <a:tr h="529524">
                <a:tc>
                  <a:txBody>
                    <a:bodyPr/>
                    <a:lstStyle/>
                    <a:p>
                      <a:pPr algn="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Сформирован счет-фактура  в соответствии Графиком начислений для целей НУ</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13 244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Times New Roman" panose="02020603050405020304" pitchFamily="18" charset="0"/>
                          <a:cs typeface="Times New Roman" panose="02020603050405020304" pitchFamily="18" charset="0"/>
                        </a:rPr>
                        <a:t>76НДС</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Получен счет-фактура  в соответствии Графиком начислений для целей НУ</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13 244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nSpc>
                          <a:spcPct val="107000"/>
                        </a:lnSpc>
                        <a:spcAft>
                          <a:spcPts val="0"/>
                        </a:spcAft>
                      </a:pPr>
                      <a:r>
                        <a:rPr lang="ru-RU" sz="11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Н68.02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nSpc>
                          <a:spcPct val="107000"/>
                        </a:lnSpc>
                        <a:spcAft>
                          <a:spcPts val="0"/>
                        </a:spcAft>
                      </a:pPr>
                      <a:r>
                        <a:rPr lang="ru-RU" sz="1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Н76НДС (19)</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7046" marR="270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24157007"/>
                  </a:ext>
                </a:extLst>
              </a:tr>
            </a:tbl>
          </a:graphicData>
        </a:graphic>
      </p:graphicFrame>
      <p:sp>
        <p:nvSpPr>
          <p:cNvPr id="4" name="TextBox 3"/>
          <p:cNvSpPr txBox="1"/>
          <p:nvPr/>
        </p:nvSpPr>
        <p:spPr>
          <a:xfrm>
            <a:off x="2442258" y="0"/>
            <a:ext cx="6807619" cy="338554"/>
          </a:xfrm>
          <a:prstGeom prst="rect">
            <a:avLst/>
          </a:prstGeom>
          <a:noFill/>
        </p:spPr>
        <p:txBody>
          <a:bodyPr wrap="square" rtlCol="0">
            <a:spAutoFit/>
          </a:bodyPr>
          <a:lstStyle/>
          <a:p>
            <a:pPr algn="ctr"/>
            <a:r>
              <a:rPr lang="ru-RU" sz="1600" b="1" dirty="0" smtClean="0"/>
              <a:t>Журнал операций</a:t>
            </a:r>
            <a:endParaRPr lang="ru-RU" sz="1600" b="1" dirty="0"/>
          </a:p>
        </p:txBody>
      </p:sp>
    </p:spTree>
    <p:extLst>
      <p:ext uri="{BB962C8B-B14F-4D97-AF65-F5344CB8AC3E}">
        <p14:creationId xmlns:p14="http://schemas.microsoft.com/office/powerpoint/2010/main" val="2243076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393539" y="635777"/>
            <a:ext cx="11181145" cy="5244769"/>
          </a:xfrm>
          <a:prstGeom prst="rect">
            <a:avLst/>
          </a:prstGeom>
          <a:solidFill>
            <a:schemeClr val="bg1"/>
          </a:solidFill>
          <a:ln w="28575">
            <a:solidFill>
              <a:schemeClr val="accent1"/>
            </a:solidFill>
          </a:ln>
        </p:spPr>
        <p:txBody>
          <a:bodyPr wrap="square">
            <a:spAutoFit/>
          </a:bodyPr>
          <a:lstStyle/>
          <a:p>
            <a:pPr marR="179705" lvl="0" algn="just">
              <a:lnSpc>
                <a:spcPct val="107000"/>
              </a:lnSpc>
              <a:spcAft>
                <a:spcPts val="800"/>
              </a:spcAft>
              <a:buSzPts val="1200"/>
            </a:pPr>
            <a:r>
              <a:rPr lang="ru-RU" sz="2000" b="1" dirty="0" smtClean="0">
                <a:effectLst/>
                <a:latin typeface="Times New Roman" panose="02020603050405020304" pitchFamily="18" charset="0"/>
                <a:ea typeface="Calibri" panose="020F0502020204030204" pitchFamily="34" charset="0"/>
                <a:cs typeface="Times New Roman" panose="02020603050405020304" pitchFamily="18" charset="0"/>
              </a:rPr>
              <a:t>4.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R="179705" lvl="0" algn="just">
              <a:lnSpc>
                <a:spcPct val="107000"/>
              </a:lnSpc>
              <a:spcAft>
                <a:spcPts val="800"/>
              </a:spcAft>
              <a:buSzPts val="1200"/>
            </a:pPr>
            <a:r>
              <a:rPr lang="ru-RU" sz="2400" b="1" u="none" strike="noStrike" dirty="0" smtClean="0">
                <a:effectLst/>
                <a:latin typeface="Calibri" panose="020F0502020204030204" pitchFamily="34" charset="0"/>
                <a:ea typeface="Times New Roman" panose="02020603050405020304" pitchFamily="18" charset="0"/>
                <a:cs typeface="Times New Roman" panose="02020603050405020304" pitchFamily="18" charset="0"/>
              </a:rPr>
              <a:t>4.3</a:t>
            </a:r>
            <a:r>
              <a:rPr lang="ru-RU" sz="2400" u="none" strike="noStrike"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Если арендодатель осуществил оплату страховой премии за арендатора на основании условий, характерных для </a:t>
            </a:r>
            <a:r>
              <a:rPr lang="ru-RU" sz="2400" b="1" u="none" strike="noStrike"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договора поручения </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(см. ГК РФ, статья 971 «Поручение») или </a:t>
            </a:r>
            <a:r>
              <a:rPr lang="ru-RU" sz="2400" b="1" u="none" strike="noStrike"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агентского договора </a:t>
            </a:r>
            <a:r>
              <a:rPr lang="ru-RU" sz="2400" u="none" strike="noStrike" dirty="0" smtClean="0">
                <a:effectLst/>
                <a:latin typeface="Times New Roman" panose="02020603050405020304" pitchFamily="18" charset="0"/>
                <a:ea typeface="Times New Roman" panose="02020603050405020304" pitchFamily="18" charset="0"/>
                <a:cs typeface="Times New Roman" panose="02020603050405020304" pitchFamily="18" charset="0"/>
              </a:rPr>
              <a:t>(см. ГК РФ, глава 52 «Агентирование»), то структура оплаты за оказанную услугу по договору страхования арендодателем</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арендатору состоит из :</a:t>
            </a:r>
            <a:endParaRPr lang="ru-RU" sz="24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a:p>
            <a:pPr marL="800100" marR="179705" lvl="1" indent="-342900" algn="just">
              <a:lnSpc>
                <a:spcPct val="107000"/>
              </a:lnSpc>
              <a:spcAft>
                <a:spcPts val="800"/>
              </a:spcAft>
              <a:buFont typeface="Symbol" panose="05050102010706020507" pitchFamily="18" charset="2"/>
              <a:buChar char=""/>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суммы затрат по оплате страховой премии;</a:t>
            </a:r>
            <a:endParaRPr lang="ru-RU"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800100" marR="179705" lvl="1" indent="-342900" algn="just">
              <a:lnSpc>
                <a:spcPct val="107000"/>
              </a:lnSpc>
              <a:spcAft>
                <a:spcPts val="800"/>
              </a:spcAft>
              <a:buFont typeface="Symbol" panose="05050102010706020507" pitchFamily="18" charset="2"/>
              <a:buChar char=""/>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вознаграждение за оказанную услугу арендатору;</a:t>
            </a:r>
            <a:endParaRPr lang="ru-RU"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800100" marR="179705" lvl="1" indent="-342900" algn="just">
              <a:lnSpc>
                <a:spcPct val="107000"/>
              </a:lnSpc>
              <a:spcAft>
                <a:spcPts val="800"/>
              </a:spcAft>
              <a:buFont typeface="Symbol" panose="05050102010706020507" pitchFamily="18" charset="2"/>
              <a:buChar char=""/>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НДС начисленный </a:t>
            </a:r>
            <a:r>
              <a:rPr lang="ru-RU" sz="2400" b="1"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на вознаграждение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за оказанную услугу арендатору </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(см. НК РФ, ст. 156)</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4331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1964202" cy="6863867"/>
          </a:xfrm>
          <a:prstGeom prst="rect">
            <a:avLst/>
          </a:prstGeom>
          <a:ln w="25400">
            <a:solidFill>
              <a:schemeClr val="accent1"/>
            </a:solidFill>
          </a:ln>
        </p:spPr>
        <p:txBody>
          <a:bodyPr wrap="square">
            <a:spAutoFit/>
          </a:bodyPr>
          <a:lstStyle/>
          <a:p>
            <a:pPr algn="ctr">
              <a:lnSpc>
                <a:spcPct val="107000"/>
              </a:lnSpc>
              <a:spcAft>
                <a:spcPts val="800"/>
              </a:spcAft>
            </a:pPr>
            <a:r>
              <a:rPr lang="ru-RU" sz="1600" b="1" dirty="0" smtClean="0">
                <a:effectLst/>
                <a:latin typeface="Times New Roman" panose="02020603050405020304" pitchFamily="18" charset="0"/>
                <a:ea typeface="Calibri" panose="020F0502020204030204" pitchFamily="34" charset="0"/>
                <a:cs typeface="Times New Roman" panose="02020603050405020304" pitchFamily="18" charset="0"/>
              </a:rPr>
              <a:t>Пример №4, вариант №2. </a:t>
            </a:r>
            <a:r>
              <a:rPr lang="ru-RU"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b="1" dirty="0" smtClean="0">
                <a:effectLst/>
                <a:latin typeface="Times New Roman" panose="02020603050405020304" pitchFamily="18" charset="0"/>
                <a:ea typeface="Calibri" panose="020F0502020204030204" pitchFamily="34" charset="0"/>
                <a:cs typeface="Times New Roman" panose="02020603050405020304" pitchFamily="18" charset="0"/>
              </a:rPr>
              <a:t>Оказание услуги арендодателем арендатору по договору страхования на базе правил агентского </a:t>
            </a:r>
            <a:r>
              <a:rPr lang="ru-RU" sz="1600" b="1" dirty="0" smtClean="0">
                <a:effectLst/>
                <a:latin typeface="Times New Roman" panose="02020603050405020304" pitchFamily="18" charset="0"/>
                <a:ea typeface="Calibri" panose="020F0502020204030204" pitchFamily="34" charset="0"/>
                <a:cs typeface="Times New Roman" panose="02020603050405020304" pitchFamily="18" charset="0"/>
              </a:rPr>
              <a:t>договора</a:t>
            </a:r>
          </a:p>
          <a:p>
            <a:pPr>
              <a:lnSpc>
                <a:spcPct val="107000"/>
              </a:lnSpc>
              <a:spcAft>
                <a:spcPts val="800"/>
              </a:spcAft>
            </a:pP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Условия </a:t>
            </a:r>
            <a:r>
              <a:rPr lang="ru-RU" sz="1600" b="1" dirty="0" smtClean="0">
                <a:latin typeface="Times New Roman" panose="02020603050405020304" pitchFamily="18" charset="0"/>
                <a:ea typeface="Calibri" panose="020F0502020204030204" pitchFamily="34" charset="0"/>
                <a:cs typeface="Times New Roman" panose="02020603050405020304" pitchFamily="18" charset="0"/>
              </a:rPr>
              <a:t>договора:</a:t>
            </a:r>
            <a:r>
              <a:rPr lang="ru-RU" sz="16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8310" algn="just">
              <a:spcAft>
                <a:spcPts val="800"/>
              </a:spcAft>
            </a:pPr>
            <a:r>
              <a:rPr lang="ru-RU" dirty="0">
                <a:solidFill>
                  <a:srgbClr val="000000"/>
                </a:solidFill>
                <a:latin typeface="Times New Roman" panose="02020603050405020304" pitchFamily="18" charset="0"/>
                <a:ea typeface="Calibri" panose="020F0502020204030204" pitchFamily="34" charset="0"/>
              </a:rPr>
              <a:t>На основании условий договора аренды арендатор обязан осуществить имущественное страхование переданного ему автомобиля и ОСАГО-страхование. </a:t>
            </a:r>
            <a:r>
              <a:rPr lang="ru-RU" b="1" dirty="0">
                <a:solidFill>
                  <a:srgbClr val="000000"/>
                </a:solidFill>
                <a:latin typeface="Times New Roman" panose="02020603050405020304" pitchFamily="18" charset="0"/>
                <a:ea typeface="Calibri" panose="020F0502020204030204" pitchFamily="34" charset="0"/>
              </a:rPr>
              <a:t>Договор содержит условия на оказание арендодателем дополнительных услуг </a:t>
            </a:r>
            <a:r>
              <a:rPr lang="ru-RU" b="1" dirty="0" smtClean="0">
                <a:solidFill>
                  <a:srgbClr val="000000"/>
                </a:solidFill>
                <a:latin typeface="Times New Roman" panose="02020603050405020304" pitchFamily="18" charset="0"/>
                <a:ea typeface="Calibri" panose="020F0502020204030204" pitchFamily="34" charset="0"/>
              </a:rPr>
              <a:t>арендатору </a:t>
            </a:r>
            <a:r>
              <a:rPr lang="ru-RU" b="1" dirty="0" smtClean="0">
                <a:solidFill>
                  <a:srgbClr val="C00000"/>
                </a:solidFill>
                <a:latin typeface="Times New Roman" panose="02020603050405020304" pitchFamily="18" charset="0"/>
                <a:ea typeface="Calibri" panose="020F0502020204030204" pitchFamily="34" charset="0"/>
              </a:rPr>
              <a:t>(1)</a:t>
            </a:r>
            <a:r>
              <a:rPr lang="ru-RU" b="1" dirty="0" smtClean="0">
                <a:solidFill>
                  <a:srgbClr val="000000"/>
                </a:solidFill>
                <a:latin typeface="Times New Roman" panose="02020603050405020304" pitchFamily="18" charset="0"/>
                <a:ea typeface="Calibri" panose="020F0502020204030204" pitchFamily="34" charset="0"/>
              </a:rPr>
              <a:t> </a:t>
            </a:r>
            <a:r>
              <a:rPr lang="ru-RU" dirty="0">
                <a:solidFill>
                  <a:srgbClr val="000000"/>
                </a:solidFill>
                <a:latin typeface="Times New Roman" panose="02020603050405020304" pitchFamily="18" charset="0"/>
                <a:ea typeface="Calibri" panose="020F0502020204030204" pitchFamily="34" charset="0"/>
              </a:rPr>
              <a:t>по оплате страховой премии по договору страхования. На основании отмеченного договор аренды квалифицируется как </a:t>
            </a:r>
            <a:r>
              <a:rPr lang="ru-RU" dirty="0">
                <a:latin typeface="Times New Roman" panose="02020603050405020304" pitchFamily="18" charset="0"/>
                <a:ea typeface="Calibri" panose="020F0502020204030204" pitchFamily="34" charset="0"/>
              </a:rPr>
              <a:t>смешанный договор</a:t>
            </a:r>
            <a:r>
              <a:rPr lang="ru-RU" dirty="0">
                <a:solidFill>
                  <a:srgbClr val="000000"/>
                </a:solidFill>
                <a:latin typeface="Times New Roman" panose="02020603050405020304" pitchFamily="18" charset="0"/>
                <a:ea typeface="Calibri" panose="020F0502020204030204" pitchFamily="34" charset="0"/>
              </a:rPr>
              <a:t>.  </a:t>
            </a:r>
            <a:r>
              <a:rPr lang="ru-RU" b="1" dirty="0">
                <a:solidFill>
                  <a:srgbClr val="000000"/>
                </a:solidFill>
                <a:latin typeface="Times New Roman" panose="02020603050405020304" pitchFamily="18" charset="0"/>
                <a:ea typeface="Calibri" panose="020F0502020204030204" pitchFamily="34" charset="0"/>
              </a:rPr>
              <a:t>Дополнительная услуга арендодателя</a:t>
            </a:r>
            <a:r>
              <a:rPr lang="ru-RU" dirty="0">
                <a:solidFill>
                  <a:srgbClr val="000000"/>
                </a:solidFill>
                <a:latin typeface="Times New Roman" panose="02020603050405020304" pitchFamily="18" charset="0"/>
                <a:ea typeface="Calibri" panose="020F0502020204030204" pitchFamily="34" charset="0"/>
              </a:rPr>
              <a:t>, исходя из </a:t>
            </a:r>
            <a:r>
              <a:rPr lang="ru-RU" b="1" dirty="0">
                <a:solidFill>
                  <a:srgbClr val="000000"/>
                </a:solidFill>
                <a:latin typeface="Times New Roman" panose="02020603050405020304" pitchFamily="18" charset="0"/>
                <a:ea typeface="Calibri" panose="020F0502020204030204" pitchFamily="34" charset="0"/>
              </a:rPr>
              <a:t>условий договора </a:t>
            </a:r>
            <a:r>
              <a:rPr lang="ru-RU" dirty="0">
                <a:solidFill>
                  <a:srgbClr val="000000"/>
                </a:solidFill>
                <a:latin typeface="Times New Roman" panose="02020603050405020304" pitchFamily="18" charset="0"/>
                <a:ea typeface="Calibri" panose="020F0502020204030204" pitchFamily="34" charset="0"/>
              </a:rPr>
              <a:t>характеризуется признаками, описанными в главе 52 «Агентирование» ГК РФ и квалифицируется </a:t>
            </a:r>
            <a:r>
              <a:rPr lang="ru-RU" b="1" dirty="0">
                <a:solidFill>
                  <a:srgbClr val="000000"/>
                </a:solidFill>
                <a:latin typeface="Times New Roman" panose="02020603050405020304" pitchFamily="18" charset="0"/>
                <a:ea typeface="Calibri" panose="020F0502020204030204" pitchFamily="34" charset="0"/>
              </a:rPr>
              <a:t>как агентский договор</a:t>
            </a:r>
            <a:r>
              <a:rPr lang="ru-RU" dirty="0">
                <a:solidFill>
                  <a:srgbClr val="000000"/>
                </a:solidFill>
                <a:latin typeface="Times New Roman" panose="02020603050405020304" pitchFamily="18" charset="0"/>
                <a:ea typeface="Calibri" panose="020F0502020204030204" pitchFamily="34" charset="0"/>
              </a:rPr>
              <a:t> в составе смешанного </a:t>
            </a:r>
            <a:r>
              <a:rPr lang="ru-RU" dirty="0" smtClean="0">
                <a:solidFill>
                  <a:srgbClr val="000000"/>
                </a:solidFill>
                <a:latin typeface="Times New Roman" panose="02020603050405020304" pitchFamily="18" charset="0"/>
                <a:ea typeface="Calibri" panose="020F0502020204030204" pitchFamily="34" charset="0"/>
              </a:rPr>
              <a:t>договора </a:t>
            </a:r>
            <a:r>
              <a:rPr lang="ru-RU" b="1" dirty="0" smtClean="0">
                <a:solidFill>
                  <a:srgbClr val="C00000"/>
                </a:solidFill>
                <a:latin typeface="Times New Roman" panose="02020603050405020304" pitchFamily="18" charset="0"/>
                <a:ea typeface="Calibri" panose="020F0502020204030204" pitchFamily="34" charset="0"/>
              </a:rPr>
              <a:t>(2)</a:t>
            </a:r>
            <a:r>
              <a:rPr lang="ru-RU" dirty="0" smtClean="0">
                <a:solidFill>
                  <a:srgbClr val="000000"/>
                </a:solidFill>
                <a:latin typeface="Times New Roman" panose="02020603050405020304" pitchFamily="18" charset="0"/>
                <a:ea typeface="Calibri" panose="020F0502020204030204" pitchFamily="34" charset="0"/>
              </a:rPr>
              <a:t>. </a:t>
            </a:r>
            <a:r>
              <a:rPr lang="ru-RU" dirty="0">
                <a:solidFill>
                  <a:srgbClr val="000000"/>
                </a:solidFill>
                <a:latin typeface="Times New Roman" panose="02020603050405020304" pitchFamily="18" charset="0"/>
                <a:ea typeface="Calibri" panose="020F0502020204030204" pitchFamily="34" charset="0"/>
              </a:rPr>
              <a:t>Стоимость оказанной услуги арендодателем арендатору </a:t>
            </a:r>
            <a:r>
              <a:rPr lang="ru-RU" b="1" dirty="0">
                <a:solidFill>
                  <a:srgbClr val="000000"/>
                </a:solidFill>
                <a:latin typeface="Times New Roman" panose="02020603050405020304" pitchFamily="18" charset="0"/>
                <a:ea typeface="Calibri" panose="020F0502020204030204" pitchFamily="34" charset="0"/>
              </a:rPr>
              <a:t>оговорена</a:t>
            </a:r>
            <a:r>
              <a:rPr lang="ru-RU" dirty="0">
                <a:solidFill>
                  <a:srgbClr val="000000"/>
                </a:solidFill>
                <a:latin typeface="Times New Roman" panose="02020603050405020304" pitchFamily="18" charset="0"/>
                <a:ea typeface="Calibri" panose="020F0502020204030204" pitchFamily="34" charset="0"/>
              </a:rPr>
              <a:t> в </a:t>
            </a:r>
            <a:r>
              <a:rPr lang="ru-RU" b="1" dirty="0">
                <a:solidFill>
                  <a:srgbClr val="000000"/>
                </a:solidFill>
                <a:latin typeface="Times New Roman" panose="02020603050405020304" pitchFamily="18" charset="0"/>
                <a:ea typeface="Calibri" panose="020F0502020204030204" pitchFamily="34" charset="0"/>
              </a:rPr>
              <a:t>размере 2% от страховой премии</a:t>
            </a:r>
            <a:r>
              <a:rPr lang="ru-RU" dirty="0">
                <a:solidFill>
                  <a:srgbClr val="000000"/>
                </a:solidFill>
                <a:latin typeface="Times New Roman" panose="02020603050405020304" pitchFamily="18" charset="0"/>
                <a:ea typeface="Calibri" panose="020F0502020204030204" pitchFamily="34" charset="0"/>
              </a:rPr>
              <a:t>, оплаченной арендодателем за </a:t>
            </a:r>
            <a:r>
              <a:rPr lang="ru-RU" dirty="0" smtClean="0">
                <a:solidFill>
                  <a:srgbClr val="000000"/>
                </a:solidFill>
                <a:latin typeface="Times New Roman" panose="02020603050405020304" pitchFamily="18" charset="0"/>
                <a:ea typeface="Calibri" panose="020F0502020204030204" pitchFamily="34" charset="0"/>
              </a:rPr>
              <a:t>арендатора </a:t>
            </a:r>
            <a:r>
              <a:rPr lang="ru-RU" b="1" dirty="0" smtClean="0">
                <a:solidFill>
                  <a:srgbClr val="C00000"/>
                </a:solidFill>
                <a:latin typeface="Times New Roman" panose="02020603050405020304" pitchFamily="18" charset="0"/>
                <a:ea typeface="Calibri" panose="020F0502020204030204" pitchFamily="34" charset="0"/>
              </a:rPr>
              <a:t>(3)</a:t>
            </a:r>
            <a:r>
              <a:rPr lang="ru-RU" dirty="0" smtClean="0">
                <a:solidFill>
                  <a:srgbClr val="000000"/>
                </a:solidFill>
                <a:latin typeface="Times New Roman" panose="02020603050405020304" pitchFamily="18" charset="0"/>
                <a:ea typeface="Calibri" panose="020F0502020204030204" pitchFamily="34" charset="0"/>
              </a:rPr>
              <a:t>. </a:t>
            </a:r>
            <a:r>
              <a:rPr lang="ru-RU" dirty="0">
                <a:solidFill>
                  <a:srgbClr val="000000"/>
                </a:solidFill>
                <a:latin typeface="Times New Roman" panose="02020603050405020304" pitchFamily="18" charset="0"/>
                <a:ea typeface="Calibri" panose="020F0502020204030204" pitchFamily="34" charset="0"/>
              </a:rPr>
              <a:t>Операции арендодателя по оплате страховой премии за арендатора относится к неарендному компоненту по данному договору. </a:t>
            </a:r>
            <a:endParaRPr lang="ru-RU" sz="1400" dirty="0" smtClean="0">
              <a:effectLst/>
              <a:latin typeface="Times New Roman" panose="02020603050405020304" pitchFamily="18" charset="0"/>
              <a:ea typeface="Times New Roman" panose="02020603050405020304" pitchFamily="18" charset="0"/>
            </a:endParaRPr>
          </a:p>
          <a:p>
            <a:pPr marL="457200" marR="182880" indent="539750" algn="just">
              <a:spcAft>
                <a:spcPts val="800"/>
              </a:spcAft>
            </a:pPr>
            <a:r>
              <a:rPr lang="ru-RU" dirty="0">
                <a:solidFill>
                  <a:srgbClr val="000000"/>
                </a:solidFill>
                <a:latin typeface="Times New Roman" panose="02020603050405020304" pitchFamily="18" charset="0"/>
                <a:ea typeface="Calibri" panose="020F0502020204030204" pitchFamily="34" charset="0"/>
              </a:rPr>
              <a:t>На основании условий договора арендатор поручил арендодателю осуществить за него оплату страховой премии по ОСАГО-страхованию в размере 14 400 руб.  </a:t>
            </a:r>
            <a:endParaRPr lang="ru-RU" sz="1400" dirty="0" smtClean="0">
              <a:effectLst/>
              <a:latin typeface="Times New Roman" panose="02020603050405020304" pitchFamily="18" charset="0"/>
              <a:ea typeface="Times New Roman" panose="02020603050405020304" pitchFamily="18" charset="0"/>
            </a:endParaRPr>
          </a:p>
          <a:p>
            <a:pPr marL="457200" marR="182880" indent="539750" algn="just">
              <a:spcAft>
                <a:spcPts val="800"/>
              </a:spcAft>
            </a:pPr>
            <a:r>
              <a:rPr lang="ru-RU" dirty="0">
                <a:solidFill>
                  <a:srgbClr val="000000"/>
                </a:solidFill>
                <a:latin typeface="Times New Roman" panose="02020603050405020304" pitchFamily="18" charset="0"/>
                <a:ea typeface="Calibri" panose="020F0502020204030204" pitchFamily="34" charset="0"/>
              </a:rPr>
              <a:t>10.12.21 арендодатель осуществил оплату страховой премии за арендатора по договору страхования. </a:t>
            </a:r>
            <a:endParaRPr lang="ru-RU" sz="1400" dirty="0" smtClean="0">
              <a:effectLst/>
              <a:latin typeface="Times New Roman" panose="02020603050405020304" pitchFamily="18" charset="0"/>
              <a:ea typeface="Times New Roman" panose="02020603050405020304" pitchFamily="18" charset="0"/>
            </a:endParaRPr>
          </a:p>
          <a:p>
            <a:pPr marL="457200" marR="182880" indent="539750" algn="just">
              <a:spcAft>
                <a:spcPts val="800"/>
              </a:spcAft>
            </a:pPr>
            <a:r>
              <a:rPr lang="ru-RU" dirty="0">
                <a:solidFill>
                  <a:srgbClr val="000000"/>
                </a:solidFill>
                <a:latin typeface="Times New Roman" panose="02020603050405020304" pitchFamily="18" charset="0"/>
                <a:ea typeface="Calibri" panose="020F0502020204030204" pitchFamily="34" charset="0"/>
              </a:rPr>
              <a:t>Оплата оказанной услуги арендодателя </a:t>
            </a:r>
            <a:r>
              <a:rPr lang="ru-RU" b="1" dirty="0">
                <a:solidFill>
                  <a:srgbClr val="000000"/>
                </a:solidFill>
                <a:latin typeface="Times New Roman" panose="02020603050405020304" pitchFamily="18" charset="0"/>
                <a:ea typeface="Calibri" panose="020F0502020204030204" pitchFamily="34" charset="0"/>
              </a:rPr>
              <a:t>не входит в состав обобщенных платежей по договору и выставляется к оплате отдельным платежом. </a:t>
            </a:r>
            <a:endParaRPr lang="ru-RU" sz="1400" b="1" dirty="0" smtClean="0">
              <a:effectLst/>
              <a:latin typeface="Times New Roman" panose="02020603050405020304" pitchFamily="18" charset="0"/>
              <a:ea typeface="Times New Roman" panose="02020603050405020304" pitchFamily="18" charset="0"/>
            </a:endParaRPr>
          </a:p>
          <a:p>
            <a:pPr marL="457200" marR="182880" indent="539750" algn="just">
              <a:spcAft>
                <a:spcPts val="800"/>
              </a:spcAft>
            </a:pPr>
            <a:r>
              <a:rPr lang="ru-RU" dirty="0">
                <a:solidFill>
                  <a:srgbClr val="000000"/>
                </a:solidFill>
                <a:latin typeface="Times New Roman" panose="02020603050405020304" pitchFamily="18" charset="0"/>
                <a:ea typeface="Calibri" panose="020F0502020204030204" pitchFamily="34" charset="0"/>
              </a:rPr>
              <a:t>Для возмещения понесенных расходов арендодатель в адрес арендатора выставил </a:t>
            </a:r>
            <a:r>
              <a:rPr lang="ru-RU" b="1" dirty="0">
                <a:solidFill>
                  <a:srgbClr val="0070C0"/>
                </a:solidFill>
                <a:latin typeface="Times New Roman" panose="02020603050405020304" pitchFamily="18" charset="0"/>
                <a:ea typeface="Calibri" panose="020F0502020204030204" pitchFamily="34" charset="0"/>
              </a:rPr>
              <a:t>Счет к оплате в размере 14 746 руб</a:t>
            </a:r>
            <a:r>
              <a:rPr lang="ru-RU" dirty="0">
                <a:solidFill>
                  <a:srgbClr val="000000"/>
                </a:solidFill>
                <a:latin typeface="Times New Roman" panose="02020603050405020304" pitchFamily="18" charset="0"/>
                <a:ea typeface="Calibri" panose="020F0502020204030204" pitchFamily="34" charset="0"/>
              </a:rPr>
              <a:t>. состоящий из:</a:t>
            </a:r>
            <a:endParaRPr lang="ru-RU" sz="1400" dirty="0" smtClean="0">
              <a:effectLst/>
              <a:latin typeface="Times New Roman" panose="02020603050405020304" pitchFamily="18" charset="0"/>
              <a:ea typeface="Times New Roman" panose="02020603050405020304" pitchFamily="18" charset="0"/>
            </a:endParaRPr>
          </a:p>
          <a:p>
            <a:pPr marL="742950" lvl="1" indent="-285750" algn="just">
              <a:spcAft>
                <a:spcPts val="0"/>
              </a:spcAft>
              <a:buFont typeface="Courier New" panose="02070309020205020404" pitchFamily="49" charset="0"/>
              <a:buChar char="o"/>
              <a:tabLst>
                <a:tab pos="914400" algn="l"/>
              </a:tabLs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сумма возмещения по оплате страховой премии: </a:t>
            </a:r>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14 400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руб.;</a:t>
            </a:r>
            <a:endPar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spcAft>
                <a:spcPts val="0"/>
              </a:spcAft>
              <a:buFont typeface="Courier New" panose="02070309020205020404" pitchFamily="49" charset="0"/>
              <a:buChar char="o"/>
              <a:tabLst>
                <a:tab pos="914400" algn="l"/>
              </a:tabLs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вознаграждения за оказанную услугу арендатору:14 400*2% = </a:t>
            </a:r>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288</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руб.;</a:t>
            </a:r>
            <a:endPar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spcAft>
                <a:spcPts val="0"/>
              </a:spcAft>
              <a:buFont typeface="Courier New" panose="02070309020205020404" pitchFamily="49" charset="0"/>
              <a:buChar char="o"/>
              <a:tabLst>
                <a:tab pos="914400" algn="l"/>
              </a:tabLs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НДС, начисленный на вознаграждение: 288 руб. * 20% = </a:t>
            </a:r>
            <a:r>
              <a:rPr lang="ru-RU"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58</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руб.</a:t>
            </a:r>
            <a:endParaRPr lang="ru-RU"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182880" indent="539750" algn="just">
              <a:spcAft>
                <a:spcPts val="800"/>
              </a:spcAft>
            </a:pPr>
            <a:r>
              <a:rPr lang="ru-RU" dirty="0">
                <a:solidFill>
                  <a:srgbClr val="000000"/>
                </a:solidFill>
                <a:latin typeface="Times New Roman" panose="02020603050405020304" pitchFamily="18" charset="0"/>
                <a:ea typeface="Calibri" panose="020F0502020204030204" pitchFamily="34" charset="0"/>
              </a:rPr>
              <a:t>Арендодатель выставляет арендатору</a:t>
            </a:r>
            <a:r>
              <a:rPr lang="ru-RU" b="1" dirty="0">
                <a:solidFill>
                  <a:srgbClr val="000000"/>
                </a:solidFill>
                <a:latin typeface="Times New Roman" panose="02020603050405020304" pitchFamily="18" charset="0"/>
                <a:ea typeface="Calibri" panose="020F0502020204030204" pitchFamily="34" charset="0"/>
              </a:rPr>
              <a:t> </a:t>
            </a:r>
            <a:r>
              <a:rPr lang="ru-RU" dirty="0">
                <a:solidFill>
                  <a:srgbClr val="000000"/>
                </a:solidFill>
                <a:latin typeface="Times New Roman" panose="02020603050405020304" pitchFamily="18" charset="0"/>
                <a:ea typeface="Calibri" panose="020F0502020204030204" pitchFamily="34" charset="0"/>
              </a:rPr>
              <a:t>Счет-фактуру на сумму 346 руб., в том числе НДС в размере 58 руб.</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2832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1756" y="1441283"/>
            <a:ext cx="11742821" cy="2961132"/>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4. 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0"/>
              </a:spcAft>
            </a:pP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4.4. </a:t>
            </a:r>
            <a:r>
              <a:rPr lang="ru-RU" sz="2400"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Арендатор и арендодатель </a:t>
            </a:r>
            <a:r>
              <a:rPr lang="ru-RU" sz="24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квалифицируют</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проведенную операцию по оплате страховой премии в соответствии с пунктами 4.2 и 4.3 настоящей Рекомендации </a:t>
            </a:r>
            <a:r>
              <a:rPr lang="ru-RU" sz="24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как услугу, оказанную арендодателем арендатору и осуществляют отражение ее на счетах бухгалтерского учета в соответствии с принятой квалификацией</a:t>
            </a:r>
            <a:r>
              <a:rPr lang="ru-RU" sz="24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u="none" strike="noStrike"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5269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112144" y="356134"/>
            <a:ext cx="11930331" cy="5874300"/>
          </a:xfrm>
          <a:prstGeom prst="rect">
            <a:avLst/>
          </a:prstGeom>
          <a:solidFill>
            <a:schemeClr val="bg1"/>
          </a:solidFill>
          <a:ln w="38100">
            <a:solidFill>
              <a:schemeClr val="accent1"/>
            </a:solidFill>
          </a:ln>
        </p:spPr>
        <p:txBody>
          <a:bodyPr wrap="square">
            <a:spAutoFit/>
          </a:bodyPr>
          <a:lstStyle/>
          <a:p>
            <a:pPr marR="179705" lvl="0" algn="just">
              <a:lnSpc>
                <a:spcPct val="107000"/>
              </a:lnSpc>
              <a:spcAft>
                <a:spcPts val="800"/>
              </a:spcAft>
              <a:buSzPts val="1200"/>
            </a:pP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ru-RU" sz="2400" b="1" dirty="0" smtClean="0">
                <a:solidFill>
                  <a:srgbClr val="0070C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Страхование имущественных рисков арендодателя, связанных с предметом аренды, осуществленное арендодателем</a:t>
            </a:r>
            <a:r>
              <a:rPr lang="ru-RU" sz="2400"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r>
              <a:rPr lang="ru-RU" sz="24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ru-RU" sz="24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R="179705" algn="just">
              <a:lnSpc>
                <a:spcPct val="107000"/>
              </a:lnSpc>
              <a:spcAft>
                <a:spcPts val="800"/>
              </a:spcAft>
            </a:pPr>
            <a:r>
              <a:rPr lang="ru-RU" sz="2400" i="1" u="sng" dirty="0" smtClean="0">
                <a:effectLst/>
                <a:latin typeface="Times New Roman" panose="02020603050405020304" pitchFamily="18" charset="0"/>
                <a:ea typeface="Calibri" panose="020F0502020204030204" pitchFamily="34" charset="0"/>
                <a:cs typeface="Times New Roman" panose="02020603050405020304" pitchFamily="18" charset="0"/>
              </a:rPr>
              <a:t>Существенные условия договора страхования</a:t>
            </a:r>
            <a:r>
              <a:rPr lang="ru-RU"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b="1" i="1" dirty="0" smtClean="0">
                <a:effectLst/>
                <a:latin typeface="Times New Roman" panose="02020603050405020304" pitchFamily="18" charset="0"/>
                <a:ea typeface="Calibri" panose="020F0502020204030204" pitchFamily="34" charset="0"/>
                <a:cs typeface="Times New Roman" panose="02020603050405020304" pitchFamily="18" charset="0"/>
              </a:rPr>
              <a:t>страхователь-арендодатель</a:t>
            </a:r>
            <a:r>
              <a:rPr lang="ru-RU" sz="2000" i="1" dirty="0" smtClean="0">
                <a:effectLst/>
                <a:latin typeface="Times New Roman" panose="02020603050405020304" pitchFamily="18" charset="0"/>
                <a:ea typeface="Calibri" panose="020F0502020204030204" pitchFamily="34" charset="0"/>
                <a:cs typeface="Times New Roman" panose="02020603050405020304" pitchFamily="18" charset="0"/>
              </a:rPr>
              <a:t>; плательщик страховой премии –  арендодатель; выгодоприобретатель при утрате предмета аренды – арендодатель или кредитор; выгодоприобретатель при иных видах страховых случаев – арендодатель или арендатор</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Имущественное страхование арендодателя относится к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арендному компоненту </a:t>
            </a:r>
            <a:r>
              <a:rPr lang="ru-RU" sz="1600" i="1" dirty="0" smtClean="0">
                <a:effectLst/>
                <a:latin typeface="Times New Roman" panose="02020603050405020304" pitchFamily="18" charset="0"/>
                <a:ea typeface="Calibri" panose="020F0502020204030204" pitchFamily="34" charset="0"/>
                <a:cs typeface="Times New Roman" panose="02020603050405020304" pitchFamily="18" charset="0"/>
              </a:rPr>
              <a:t>(см. Рекомендация БМЦ Р-130/2021-ОК ЛИЗИНГ «Арендный и неарендный компоненты договора»);</a:t>
            </a:r>
            <a:endParaRPr lang="ru-RU" sz="1600" i="1"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Затраты арендодателя по страхованию создаваемого предмета аренды в инвестиционный период до даты начала аренды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входят в инвестиционные затраты </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по созданию предмета аренды; </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Затраты арендодателя по страхованию предмета аренды в период аренды</a:t>
            </a:r>
            <a:r>
              <a:rPr lang="ru-RU" sz="2400" u="sng"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относятся на расходы</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marR="179705" lvl="1" indent="-285750" algn="just">
              <a:lnSpc>
                <a:spcPct val="107000"/>
              </a:lnSpc>
              <a:spcAft>
                <a:spcPts val="800"/>
              </a:spcAft>
              <a:buFont typeface="+mj-lt"/>
              <a:buAutoNum type="arabicPeriod"/>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Затраты арендодателя по страхованию </a:t>
            </a:r>
            <a:r>
              <a:rPr lang="ru-RU" sz="2400" b="1" dirty="0" smtClean="0">
                <a:effectLst/>
                <a:latin typeface="Times New Roman" panose="02020603050405020304" pitchFamily="18" charset="0"/>
                <a:ea typeface="Calibri" panose="020F0502020204030204" pitchFamily="34" charset="0"/>
                <a:cs typeface="Times New Roman" panose="02020603050405020304" pitchFamily="18" charset="0"/>
              </a:rPr>
              <a:t>возмещаются в составе лизинговых платежей по арендному компоненту.</a:t>
            </a:r>
            <a:endParaRPr lang="ru-RU" sz="2400" b="1"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65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43839575"/>
              </p:ext>
            </p:extLst>
          </p:nvPr>
        </p:nvGraphicFramePr>
        <p:xfrm>
          <a:off x="144256" y="445076"/>
          <a:ext cx="11762074" cy="6284070"/>
        </p:xfrm>
        <a:graphic>
          <a:graphicData uri="http://schemas.openxmlformats.org/drawingml/2006/table">
            <a:tbl>
              <a:tblPr firstRow="1" firstCol="1" bandRow="1"/>
              <a:tblGrid>
                <a:gridCol w="567892">
                  <a:extLst>
                    <a:ext uri="{9D8B030D-6E8A-4147-A177-3AD203B41FA5}">
                      <a16:colId xmlns:a16="http://schemas.microsoft.com/office/drawing/2014/main" val="3165116845"/>
                    </a:ext>
                  </a:extLst>
                </a:gridCol>
                <a:gridCol w="2233920">
                  <a:extLst>
                    <a:ext uri="{9D8B030D-6E8A-4147-A177-3AD203B41FA5}">
                      <a16:colId xmlns:a16="http://schemas.microsoft.com/office/drawing/2014/main" val="2005709931"/>
                    </a:ext>
                  </a:extLst>
                </a:gridCol>
                <a:gridCol w="584210">
                  <a:extLst>
                    <a:ext uri="{9D8B030D-6E8A-4147-A177-3AD203B41FA5}">
                      <a16:colId xmlns:a16="http://schemas.microsoft.com/office/drawing/2014/main" val="2019826599"/>
                    </a:ext>
                  </a:extLst>
                </a:gridCol>
                <a:gridCol w="1539433">
                  <a:extLst>
                    <a:ext uri="{9D8B030D-6E8A-4147-A177-3AD203B41FA5}">
                      <a16:colId xmlns:a16="http://schemas.microsoft.com/office/drawing/2014/main" val="1649336450"/>
                    </a:ext>
                  </a:extLst>
                </a:gridCol>
                <a:gridCol w="1006998">
                  <a:extLst>
                    <a:ext uri="{9D8B030D-6E8A-4147-A177-3AD203B41FA5}">
                      <a16:colId xmlns:a16="http://schemas.microsoft.com/office/drawing/2014/main" val="3611634787"/>
                    </a:ext>
                  </a:extLst>
                </a:gridCol>
                <a:gridCol w="636607">
                  <a:extLst>
                    <a:ext uri="{9D8B030D-6E8A-4147-A177-3AD203B41FA5}">
                      <a16:colId xmlns:a16="http://schemas.microsoft.com/office/drawing/2014/main" val="2374793010"/>
                    </a:ext>
                  </a:extLst>
                </a:gridCol>
                <a:gridCol w="1840375">
                  <a:extLst>
                    <a:ext uri="{9D8B030D-6E8A-4147-A177-3AD203B41FA5}">
                      <a16:colId xmlns:a16="http://schemas.microsoft.com/office/drawing/2014/main" val="196095453"/>
                    </a:ext>
                  </a:extLst>
                </a:gridCol>
                <a:gridCol w="548853">
                  <a:extLst>
                    <a:ext uri="{9D8B030D-6E8A-4147-A177-3AD203B41FA5}">
                      <a16:colId xmlns:a16="http://schemas.microsoft.com/office/drawing/2014/main" val="1519337721"/>
                    </a:ext>
                  </a:extLst>
                </a:gridCol>
                <a:gridCol w="1152626">
                  <a:extLst>
                    <a:ext uri="{9D8B030D-6E8A-4147-A177-3AD203B41FA5}">
                      <a16:colId xmlns:a16="http://schemas.microsoft.com/office/drawing/2014/main" val="1413799198"/>
                    </a:ext>
                  </a:extLst>
                </a:gridCol>
                <a:gridCol w="1651160">
                  <a:extLst>
                    <a:ext uri="{9D8B030D-6E8A-4147-A177-3AD203B41FA5}">
                      <a16:colId xmlns:a16="http://schemas.microsoft.com/office/drawing/2014/main" val="3057050497"/>
                    </a:ext>
                  </a:extLst>
                </a:gridCol>
              </a:tblGrid>
              <a:tr h="117806">
                <a:tc gridSpan="5">
                  <a:txBody>
                    <a:bodyPr/>
                    <a:lstStyle/>
                    <a:p>
                      <a:pPr algn="ct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арендодателя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Журнал операций у арендатора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660899845"/>
                  </a:ext>
                </a:extLst>
              </a:tr>
              <a:tr h="156111">
                <a:tc rowSpan="2">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tc>
                  <a:txBody>
                    <a:bodyPr/>
                    <a:lstStyle/>
                    <a:p>
                      <a:pPr algn="ct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gridSpan="2">
                  <a:txBody>
                    <a:bodyPr/>
                    <a:lstStyle/>
                    <a:p>
                      <a:pPr algn="ct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ru-RU"/>
                    </a:p>
                  </a:txBody>
                  <a:tcPr/>
                </a:tc>
                <a:extLst>
                  <a:ext uri="{0D108BD9-81ED-4DB2-BD59-A6C34878D82A}">
                    <a16:rowId xmlns:a16="http://schemas.microsoft.com/office/drawing/2014/main" val="2277693650"/>
                  </a:ext>
                </a:extLst>
              </a:tr>
              <a:tr h="117806">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27080420"/>
                  </a:ext>
                </a:extLst>
              </a:tr>
              <a:tr h="178608">
                <a:tc gridSpan="5">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по оплате страховой премии за арендатора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по оплате страховой премии, выполненные арендодателем за арендатора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170669697"/>
                  </a:ext>
                </a:extLst>
              </a:tr>
              <a:tr h="468334">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11.12.21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Оплата страховой премии страховой компании за арендатора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14 400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76 Расчеты с </a:t>
                      </a:r>
                      <a:r>
                        <a:rPr lang="ru-RU" sz="1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арендатором</a:t>
                      </a:r>
                      <a:r>
                        <a:rPr lang="ru-RU" sz="1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по страхованию.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Оприходование страховой премии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14 400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СтрахОСАГО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a:t>
                      </a:r>
                      <a:r>
                        <a:rPr lang="ru-RU" sz="10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арендодателем</a:t>
                      </a: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по страхованию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223316387"/>
                  </a:ext>
                </a:extLst>
              </a:tr>
              <a:tr h="468334">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11.12.21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Начисление вознаграждения за оказанную услугу арендатору</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288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арендатором по страхованию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90.01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11.12. 21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Начисление вознаграждения на затраты за оказанную услугу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288</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 (26)</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страхованию</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3750441880"/>
                  </a:ext>
                </a:extLst>
              </a:tr>
              <a:tr h="468334">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11.12.21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на оказанную услугу арендатору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58</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арендатором по страхованию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90.01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2353859735"/>
                  </a:ext>
                </a:extLst>
              </a:tr>
              <a:tr h="936667">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11.12.21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Начисление НДС  в бюджет, выставлен счет-фактура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58</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90.03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11.12. 21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Отражение счет-фактуры полученного от арендодателя за оказанную услугу по оплате страховой премии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страхованию</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420327236"/>
                  </a:ext>
                </a:extLst>
              </a:tr>
              <a:tr h="624444">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13.12.21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Получен платеж от арендатора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14 746</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76 Расчеты арендатором по страхованию</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13.12. 21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Осуществлена оплата арендодателю за оказанную услугу по страховой операции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14 746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Расчеты с арендодателем по страхованию</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9E7"/>
                    </a:solidFill>
                  </a:tcPr>
                </a:tc>
                <a:extLst>
                  <a:ext uri="{0D108BD9-81ED-4DB2-BD59-A6C34878D82A}">
                    <a16:rowId xmlns:a16="http://schemas.microsoft.com/office/drawing/2014/main" val="4245343486"/>
                  </a:ext>
                </a:extLst>
              </a:tr>
              <a:tr h="115907">
                <a:tc gridSpan="10">
                  <a:txBody>
                    <a:bodyPr/>
                    <a:lstStyle/>
                    <a:p>
                      <a:pPr>
                        <a:lnSpc>
                          <a:spcPct val="107000"/>
                        </a:lnSpc>
                        <a:spcAft>
                          <a:spcPts val="0"/>
                        </a:spcAft>
                      </a:pPr>
                      <a:r>
                        <a:rPr lang="ru-RU" sz="1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в период аренды</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4B083"/>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703445045"/>
                  </a:ext>
                </a:extLst>
              </a:tr>
              <a:tr h="102985">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Декабрь 2020 г.</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31852090"/>
                  </a:ext>
                </a:extLst>
              </a:tr>
              <a:tr h="468334">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Начислены расходы по страхованию имущества за декабрь м-ц 2020 г.</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3 462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76Страх</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3213976"/>
                  </a:ext>
                </a:extLst>
              </a:tr>
              <a:tr h="468334">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Начислены расходы по ОСАГО-страхованию за декабрь м-ц 2020 г.</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1 200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nSpc>
                          <a:spcPct val="107000"/>
                        </a:lnSpc>
                        <a:spcAft>
                          <a:spcPts val="0"/>
                        </a:spcAft>
                      </a:pPr>
                      <a:r>
                        <a:rPr lang="ru-RU" sz="1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76 </a:t>
                      </a:r>
                      <a:r>
                        <a:rPr lang="ru-RU" sz="10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СтрахОСАГО</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extLst>
                  <a:ext uri="{0D108BD9-81ED-4DB2-BD59-A6C34878D82A}">
                    <a16:rowId xmlns:a16="http://schemas.microsoft.com/office/drawing/2014/main" val="2272672313"/>
                  </a:ext>
                </a:extLst>
              </a:tr>
              <a:tr h="234167">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Начисление амортизации по ППА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99 500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02ППА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5701050"/>
                  </a:ext>
                </a:extLst>
              </a:tr>
              <a:tr h="312223">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Начислен процентный доход по аренде как выручка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21 482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76ЧИА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90.01</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Начислен процентный расход по аренде</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21 482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76 Обязат</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315376"/>
                  </a:ext>
                </a:extLst>
              </a:tr>
              <a:tr h="546389">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Сформирован счет-фактура  в соответствии Графиком начислений для целей НУ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13 244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76НДС</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68.02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effectLst/>
                          <a:latin typeface="Times New Roman" panose="02020603050405020304" pitchFamily="18" charset="0"/>
                          <a:ea typeface="Calibri" panose="020F0502020204030204" pitchFamily="34" charset="0"/>
                          <a:cs typeface="Times New Roman" panose="02020603050405020304" pitchFamily="18" charset="0"/>
                        </a:rPr>
                        <a:t>31.12.20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Получен счет-фактура  в соответствии Графиком начислений для целей НУ</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13 244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68.02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0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76НДС (19)</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0872" marR="30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249915"/>
                  </a:ext>
                </a:extLst>
              </a:tr>
            </a:tbl>
          </a:graphicData>
        </a:graphic>
      </p:graphicFrame>
      <p:sp>
        <p:nvSpPr>
          <p:cNvPr id="3" name="TextBox 2"/>
          <p:cNvSpPr txBox="1"/>
          <p:nvPr/>
        </p:nvSpPr>
        <p:spPr>
          <a:xfrm>
            <a:off x="3217762" y="0"/>
            <a:ext cx="4502552" cy="369332"/>
          </a:xfrm>
          <a:prstGeom prst="rect">
            <a:avLst/>
          </a:prstGeom>
          <a:noFill/>
        </p:spPr>
        <p:txBody>
          <a:bodyPr wrap="square" rtlCol="0">
            <a:spAutoFit/>
          </a:bodyPr>
          <a:lstStyle/>
          <a:p>
            <a:pPr algn="ctr"/>
            <a:r>
              <a:rPr lang="ru-RU" b="1" dirty="0" smtClean="0"/>
              <a:t>Журнал операций</a:t>
            </a:r>
            <a:endParaRPr lang="ru-RU" b="1" dirty="0"/>
          </a:p>
        </p:txBody>
      </p:sp>
    </p:spTree>
    <p:extLst>
      <p:ext uri="{BB962C8B-B14F-4D97-AF65-F5344CB8AC3E}">
        <p14:creationId xmlns:p14="http://schemas.microsoft.com/office/powerpoint/2010/main" val="451289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231006" y="247751"/>
            <a:ext cx="11742821" cy="6167586"/>
          </a:xfrm>
          <a:prstGeom prst="rect">
            <a:avLst/>
          </a:prstGeom>
          <a:solidFill>
            <a:schemeClr val="bg1"/>
          </a:solidFill>
        </p:spPr>
        <p:txBody>
          <a:bodyPr wrap="square">
            <a:spAutoFit/>
          </a:bodyPr>
          <a:lstStyle/>
          <a:p>
            <a:pPr marR="179705" lvl="0" algn="just">
              <a:lnSpc>
                <a:spcPct val="107000"/>
              </a:lnSpc>
              <a:spcAft>
                <a:spcPts val="800"/>
              </a:spcAft>
              <a:buSzPts val="1200"/>
            </a:pPr>
            <a:r>
              <a:rPr lang="ru-RU" sz="2600" b="1" dirty="0" smtClean="0">
                <a:effectLst/>
                <a:latin typeface="Times New Roman" panose="02020603050405020304" pitchFamily="18" charset="0"/>
                <a:ea typeface="Calibri" panose="020F0502020204030204" pitchFamily="34" charset="0"/>
                <a:cs typeface="Times New Roman" panose="02020603050405020304" pitchFamily="18" charset="0"/>
              </a:rPr>
              <a:t>4. Оплата страховой премии, осуществляемая арендодателем за арендатора, застраховавшего свои имущественные и/или неимущественные риски по договору аренды.</a:t>
            </a:r>
            <a:endParaRPr lang="ru-RU" sz="2600" dirty="0" smtClean="0">
              <a:effectLst/>
              <a:latin typeface="Calibri" panose="020F0502020204030204" pitchFamily="34" charset="0"/>
              <a:ea typeface="Calibri" panose="020F0502020204030204" pitchFamily="34" charset="0"/>
              <a:cs typeface="Times New Roman" panose="02020603050405020304" pitchFamily="18" charset="0"/>
            </a:endParaRPr>
          </a:p>
          <a:p>
            <a:pPr marR="179705" lvl="1" algn="just">
              <a:lnSpc>
                <a:spcPct val="107000"/>
              </a:lnSpc>
              <a:spcAft>
                <a:spcPts val="0"/>
              </a:spcAft>
            </a:pPr>
            <a:r>
              <a:rPr lang="ru-RU" sz="26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4.5. Ситуация не квалифицируется как оказание арендодателем арендатору услуги по оплате страховой премии в случае, если арендодатель в соответствии с условиями договора аренды </a:t>
            </a:r>
            <a:r>
              <a:rPr lang="ru-RU" sz="2600" b="1"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осуществляет за арендатора оплату страховой премии при неисполнении арендатором своей обязанности по оплате страховой премии по договору имущественного страхования.</a:t>
            </a:r>
            <a:r>
              <a:rPr lang="ru-RU" sz="26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600" b="1" u="none" strike="noStrike" dirty="0" smtClean="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После осуществления операции оплаты арендодатель выставляет требование арендатору по возмещению понесенных затрат по проведенной оплате страховой премии за арендатора.</a:t>
            </a:r>
            <a:r>
              <a:rPr lang="ru-RU" sz="2600" u="none" strike="noStrike"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600" u="none" strike="noStrike"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Данное действие квалифицируется как исполнением арендодателем элемента </a:t>
            </a:r>
            <a:r>
              <a:rPr lang="ru-RU" sz="2600" b="1" u="none" strike="noStrike"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контрольной функции </a:t>
            </a:r>
            <a:r>
              <a:rPr lang="ru-RU" sz="2600" u="none" strike="noStrike"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за предметом аренды, </a:t>
            </a:r>
            <a:r>
              <a:rPr lang="ru-RU" sz="2600" b="1" u="sng" strike="noStrike"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обусловленное условиями договора аренды.</a:t>
            </a:r>
            <a:endParaRPr lang="ru-RU" sz="2600" b="1" u="sng" strike="noStrike"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7118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0883" y="1751474"/>
            <a:ext cx="10515600" cy="1325563"/>
          </a:xfrm>
        </p:spPr>
        <p:txBody>
          <a:bodyPr/>
          <a:lstStyle/>
          <a:p>
            <a:pPr algn="ctr"/>
            <a:r>
              <a:rPr lang="ru-RU" b="1" i="1" dirty="0" smtClean="0">
                <a:solidFill>
                  <a:srgbClr val="0070C0"/>
                </a:solidFill>
                <a:effectLst>
                  <a:outerShdw blurRad="38100" dist="38100" dir="2700000" algn="tl">
                    <a:srgbClr val="000000">
                      <a:alpha val="43137"/>
                    </a:srgbClr>
                  </a:outerShdw>
                </a:effectLst>
              </a:rPr>
              <a:t>Благодарю </a:t>
            </a:r>
            <a:r>
              <a:rPr lang="ru-RU" b="1" i="1" smtClean="0">
                <a:solidFill>
                  <a:srgbClr val="0070C0"/>
                </a:solidFill>
                <a:effectLst>
                  <a:outerShdw blurRad="38100" dist="38100" dir="2700000" algn="tl">
                    <a:srgbClr val="000000">
                      <a:alpha val="43137"/>
                    </a:srgbClr>
                  </a:outerShdw>
                </a:effectLst>
              </a:rPr>
              <a:t>за внимание !</a:t>
            </a:r>
            <a:endParaRPr lang="ru-RU" b="1" i="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75715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71609" y="1665171"/>
            <a:ext cx="10170697" cy="4773328"/>
          </a:xfrm>
          <a:prstGeom prst="rect">
            <a:avLst/>
          </a:prstGeom>
        </p:spPr>
      </p:pic>
      <p:sp>
        <p:nvSpPr>
          <p:cNvPr id="3" name="Прямоугольник 2"/>
          <p:cNvSpPr/>
          <p:nvPr/>
        </p:nvSpPr>
        <p:spPr>
          <a:xfrm>
            <a:off x="1071610" y="922408"/>
            <a:ext cx="10048775" cy="646331"/>
          </a:xfrm>
          <a:prstGeom prst="rect">
            <a:avLst/>
          </a:prstGeom>
        </p:spPr>
        <p:txBody>
          <a:bodyPr wrap="square">
            <a:spAutoFit/>
          </a:bodyPr>
          <a:lstStyle/>
          <a:p>
            <a:pPr algn="ctr"/>
            <a:r>
              <a:rPr lang="ru-RU" dirty="0" smtClean="0"/>
              <a:t>Пример № 1 Классификация компонентов при неоперационной аренде (иллюстрация к пунктам 2, 3 настоящей Рекомендации</a:t>
            </a:r>
            <a:endParaRPr lang="ru-RU" dirty="0"/>
          </a:p>
        </p:txBody>
      </p:sp>
      <p:sp>
        <p:nvSpPr>
          <p:cNvPr id="4" name="Прямоугольник 3"/>
          <p:cNvSpPr/>
          <p:nvPr/>
        </p:nvSpPr>
        <p:spPr>
          <a:xfrm>
            <a:off x="959312" y="135183"/>
            <a:ext cx="11184556" cy="830997"/>
          </a:xfrm>
          <a:prstGeom prst="rect">
            <a:avLst/>
          </a:prstGeom>
        </p:spPr>
        <p:txBody>
          <a:bodyPr wrap="square">
            <a:spAutoFit/>
          </a:bodyPr>
          <a:lstStyle/>
          <a:p>
            <a:pPr algn="ctr"/>
            <a:r>
              <a:rPr lang="ru-RU" sz="2400" b="1" dirty="0" smtClean="0">
                <a:solidFill>
                  <a:srgbClr val="00B050"/>
                </a:solidFill>
              </a:rPr>
              <a:t>БМЦ РЕКОМЕНДАЦИЯ Р-130/2021-ОК ЛИЗИНГ «АРЕНДНЫЙ И НЕАРЕНДНЫЙ КОМПОНЕНТЫ ДОГОВОРА</a:t>
            </a:r>
            <a:endParaRPr lang="ru-RU" sz="2400" b="1" dirty="0">
              <a:solidFill>
                <a:srgbClr val="00B050"/>
              </a:solidFill>
            </a:endParaRPr>
          </a:p>
        </p:txBody>
      </p:sp>
    </p:spTree>
    <p:extLst>
      <p:ext uri="{BB962C8B-B14F-4D97-AF65-F5344CB8AC3E}">
        <p14:creationId xmlns:p14="http://schemas.microsoft.com/office/powerpoint/2010/main" val="1212440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954647" y="279696"/>
            <a:ext cx="5570179" cy="405367"/>
          </a:xfrm>
          <a:prstGeom prst="rect">
            <a:avLst/>
          </a:prstGeom>
        </p:spPr>
        <p:txBody>
          <a:bodyPr wrap="none">
            <a:spAutoFit/>
          </a:bodyPr>
          <a:lstStyle/>
          <a:p>
            <a:pPr indent="449580" algn="ctr">
              <a:lnSpc>
                <a:spcPct val="107000"/>
              </a:lnSpc>
              <a:spcAft>
                <a:spcPts val="80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График лизинговых платежей по договору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2097663714"/>
              </p:ext>
            </p:extLst>
          </p:nvPr>
        </p:nvGraphicFramePr>
        <p:xfrm>
          <a:off x="1501542" y="991406"/>
          <a:ext cx="8980369" cy="5281090"/>
        </p:xfrm>
        <a:graphic>
          <a:graphicData uri="http://schemas.openxmlformats.org/drawingml/2006/table">
            <a:tbl>
              <a:tblPr firstRow="1" firstCol="1" bandRow="1"/>
              <a:tblGrid>
                <a:gridCol w="2427676">
                  <a:extLst>
                    <a:ext uri="{9D8B030D-6E8A-4147-A177-3AD203B41FA5}">
                      <a16:colId xmlns:a16="http://schemas.microsoft.com/office/drawing/2014/main" val="290471660"/>
                    </a:ext>
                  </a:extLst>
                </a:gridCol>
                <a:gridCol w="1482185">
                  <a:extLst>
                    <a:ext uri="{9D8B030D-6E8A-4147-A177-3AD203B41FA5}">
                      <a16:colId xmlns:a16="http://schemas.microsoft.com/office/drawing/2014/main" val="2298961715"/>
                    </a:ext>
                  </a:extLst>
                </a:gridCol>
                <a:gridCol w="1769060">
                  <a:extLst>
                    <a:ext uri="{9D8B030D-6E8A-4147-A177-3AD203B41FA5}">
                      <a16:colId xmlns:a16="http://schemas.microsoft.com/office/drawing/2014/main" val="3381126998"/>
                    </a:ext>
                  </a:extLst>
                </a:gridCol>
                <a:gridCol w="1362654">
                  <a:extLst>
                    <a:ext uri="{9D8B030D-6E8A-4147-A177-3AD203B41FA5}">
                      <a16:colId xmlns:a16="http://schemas.microsoft.com/office/drawing/2014/main" val="2868611979"/>
                    </a:ext>
                  </a:extLst>
                </a:gridCol>
                <a:gridCol w="1938794">
                  <a:extLst>
                    <a:ext uri="{9D8B030D-6E8A-4147-A177-3AD203B41FA5}">
                      <a16:colId xmlns:a16="http://schemas.microsoft.com/office/drawing/2014/main" val="860707192"/>
                    </a:ext>
                  </a:extLst>
                </a:gridCol>
              </a:tblGrid>
              <a:tr h="201257">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платежа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с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без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01038257"/>
                  </a:ext>
                </a:extLst>
              </a:tr>
              <a:tr h="201257">
                <a:tc>
                  <a:txBody>
                    <a:bodyPr/>
                    <a:lstStyle/>
                    <a:p>
                      <a:pPr algn="ct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8454798"/>
                  </a:ext>
                </a:extLst>
              </a:tr>
              <a:tr h="268226">
                <a:tc gridSpan="2">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Сумма  платежей по договору :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3 792 000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632 000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3 160 000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668127"/>
                  </a:ext>
                </a:extLst>
              </a:tr>
              <a:tr h="287384">
                <a:tc>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Авансовый платеж</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20.10.2020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375 000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081005"/>
                  </a:ext>
                </a:extLst>
              </a:tr>
              <a:tr h="402513">
                <a:tc>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Сумма платеже без аванса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3 342 000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557 000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2 785 000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1221465"/>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8936536"/>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10.02.21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3669811"/>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10.03.21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336510"/>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10.04.21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1740039"/>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10.05.21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8348871"/>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10.06.21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749045"/>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10.07.21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4493645"/>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10.08.21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068085"/>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10.09.21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31055"/>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10.10.21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2296913"/>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10.11.21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314795"/>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7491079"/>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10.01.22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18859"/>
                  </a:ext>
                </a:extLst>
              </a:tr>
              <a:tr h="201257">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10.02.22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518824"/>
                  </a:ext>
                </a:extLst>
              </a:tr>
              <a:tr h="201257">
                <a:tc>
                  <a:txBody>
                    <a:bodyPr/>
                    <a:lstStyle/>
                    <a:p>
                      <a:pP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(выкупной платеж)</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10.03.22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180 000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533420"/>
                  </a:ext>
                </a:extLst>
              </a:tr>
            </a:tbl>
          </a:graphicData>
        </a:graphic>
      </p:graphicFrame>
    </p:spTree>
    <p:extLst>
      <p:ext uri="{BB962C8B-B14F-4D97-AF65-F5344CB8AC3E}">
        <p14:creationId xmlns:p14="http://schemas.microsoft.com/office/powerpoint/2010/main" val="1550454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024670626"/>
              </p:ext>
            </p:extLst>
          </p:nvPr>
        </p:nvGraphicFramePr>
        <p:xfrm>
          <a:off x="1578543" y="2051930"/>
          <a:ext cx="9625263" cy="3587496"/>
        </p:xfrm>
        <a:graphic>
          <a:graphicData uri="http://schemas.openxmlformats.org/drawingml/2006/table">
            <a:tbl>
              <a:tblPr firstRow="1" firstCol="1" bandRow="1"/>
              <a:tblGrid>
                <a:gridCol w="8435154">
                  <a:extLst>
                    <a:ext uri="{9D8B030D-6E8A-4147-A177-3AD203B41FA5}">
                      <a16:colId xmlns:a16="http://schemas.microsoft.com/office/drawing/2014/main" val="2293151417"/>
                    </a:ext>
                  </a:extLst>
                </a:gridCol>
                <a:gridCol w="1190109">
                  <a:extLst>
                    <a:ext uri="{9D8B030D-6E8A-4147-A177-3AD203B41FA5}">
                      <a16:colId xmlns:a16="http://schemas.microsoft.com/office/drawing/2014/main" val="2760892767"/>
                    </a:ext>
                  </a:extLst>
                </a:gridCol>
              </a:tblGrid>
              <a:tr h="0">
                <a:tc>
                  <a:txBody>
                    <a:bodyPr/>
                    <a:lstStyle/>
                    <a:p>
                      <a:pPr algn="ctr">
                        <a:lnSpc>
                          <a:spcPct val="107000"/>
                        </a:lnSpc>
                        <a:spcAft>
                          <a:spcPts val="0"/>
                        </a:spcAft>
                      </a:pPr>
                      <a:r>
                        <a:rPr lang="ru-RU"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Показатель</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Значение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667758"/>
                  </a:ext>
                </a:extLst>
              </a:tr>
              <a:tr h="146050">
                <a:tc>
                  <a:txBody>
                    <a:bodyPr/>
                    <a:lstStyle/>
                    <a:p>
                      <a:pPr>
                        <a:lnSpc>
                          <a:spcPct val="107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Стоимость предмета аренды (станок) с НДС, руб. (стоимость поставки завода изготовителя)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7364372"/>
                  </a:ext>
                </a:extLst>
              </a:tr>
              <a:tr h="246380">
                <a:tc>
                  <a:txBody>
                    <a:bodyPr/>
                    <a:lstStyle/>
                    <a:p>
                      <a:pPr>
                        <a:lnSpc>
                          <a:spcPct val="107000"/>
                        </a:lnSpc>
                        <a:spcAft>
                          <a:spcPts val="0"/>
                        </a:spcAft>
                      </a:pPr>
                      <a:r>
                        <a:rPr lang="ru-RU" sz="2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Стоимость предмета аренды   без НДС, руб.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20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2 500 000</a:t>
                      </a:r>
                      <a:endParaRPr lang="ru-RU" sz="20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2729108"/>
                  </a:ext>
                </a:extLst>
              </a:tr>
              <a:tr h="187325">
                <a:tc>
                  <a:txBody>
                    <a:bodyPr/>
                    <a:lstStyle/>
                    <a:p>
                      <a:pPr>
                        <a:lnSpc>
                          <a:spcPct val="107000"/>
                        </a:lnSpc>
                        <a:spcAft>
                          <a:spcPts val="0"/>
                        </a:spcAft>
                      </a:pPr>
                      <a:r>
                        <a:rPr lang="ru-RU" sz="20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НДС</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500 000</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8852159"/>
                  </a:ext>
                </a:extLst>
              </a:tr>
              <a:tr h="152400">
                <a:tc>
                  <a:txBody>
                    <a:bodyPr/>
                    <a:lstStyle/>
                    <a:p>
                      <a:pPr>
                        <a:lnSpc>
                          <a:spcPct val="107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Срок лизинга, месяцев</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20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8584415"/>
                  </a:ext>
                </a:extLst>
              </a:tr>
              <a:tr h="152400">
                <a:tc>
                  <a:txBody>
                    <a:bodyPr/>
                    <a:lstStyle/>
                    <a:p>
                      <a:pPr>
                        <a:lnSpc>
                          <a:spcPct val="107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 приема-передачи предмета аренды от арендодателя арендатору во владение</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05.11.2020</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4244676"/>
                  </a:ext>
                </a:extLst>
              </a:tr>
              <a:tr h="152400">
                <a:tc>
                  <a:txBody>
                    <a:bodyPr/>
                    <a:lstStyle/>
                    <a:p>
                      <a:pPr>
                        <a:lnSpc>
                          <a:spcPct val="107000"/>
                        </a:lnSpc>
                        <a:spcAft>
                          <a:spcPts val="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 начала аренды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11.12.2020</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9869178"/>
                  </a:ext>
                </a:extLst>
              </a:tr>
            </a:tbl>
          </a:graphicData>
        </a:graphic>
      </p:graphicFrame>
      <p:sp>
        <p:nvSpPr>
          <p:cNvPr id="3" name="Прямоугольник 2"/>
          <p:cNvSpPr/>
          <p:nvPr/>
        </p:nvSpPr>
        <p:spPr>
          <a:xfrm>
            <a:off x="5145565" y="1311586"/>
            <a:ext cx="2035622" cy="388696"/>
          </a:xfrm>
          <a:prstGeom prst="rect">
            <a:avLst/>
          </a:prstGeom>
        </p:spPr>
        <p:txBody>
          <a:bodyPr wrap="none">
            <a:spAutoFit/>
          </a:bodyPr>
          <a:lstStyle/>
          <a:p>
            <a:pPr algn="ctr">
              <a:lnSpc>
                <a:spcPct val="10700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Условия договора</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4218838" y="780745"/>
            <a:ext cx="3889077" cy="388696"/>
          </a:xfrm>
          <a:prstGeom prst="rect">
            <a:avLst/>
          </a:prstGeom>
        </p:spPr>
        <p:txBody>
          <a:bodyPr wrap="none">
            <a:spAutoFit/>
          </a:bodyPr>
          <a:lstStyle/>
          <a:p>
            <a:pPr algn="ct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ИЛЛЮСТРАТИВНЫЕ ПРИМЕРЫ</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3296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9991" y="365014"/>
            <a:ext cx="6096000" cy="734688"/>
          </a:xfrm>
          <a:prstGeom prst="rect">
            <a:avLst/>
          </a:prstGeom>
        </p:spPr>
        <p:txBody>
          <a:bodyPr>
            <a:spAutoFit/>
          </a:bodyPr>
          <a:lstStyle/>
          <a:p>
            <a:pPr indent="449580" algn="ctr">
              <a:lnSpc>
                <a:spcPct val="107000"/>
              </a:lnSpc>
              <a:spcAft>
                <a:spcPts val="800"/>
              </a:spcAft>
            </a:pPr>
            <a:r>
              <a:rPr lang="ru-RU" sz="2000" b="1" dirty="0" smtClean="0">
                <a:solidFill>
                  <a:schemeClr val="accent5"/>
                </a:solidFill>
                <a:effectLst/>
                <a:latin typeface="Times New Roman" panose="02020603050405020304" pitchFamily="18" charset="0"/>
                <a:ea typeface="Calibri" panose="020F0502020204030204" pitchFamily="34" charset="0"/>
                <a:cs typeface="Times New Roman" panose="02020603050405020304" pitchFamily="18" charset="0"/>
              </a:rPr>
              <a:t>Работы по доведению предмета аренды до состояния, пригодного к эксплуатации</a:t>
            </a:r>
            <a:endParaRPr lang="ru-RU" sz="200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779735646"/>
              </p:ext>
            </p:extLst>
          </p:nvPr>
        </p:nvGraphicFramePr>
        <p:xfrm>
          <a:off x="972152" y="1663616"/>
          <a:ext cx="10645541" cy="3855785"/>
        </p:xfrm>
        <a:graphic>
          <a:graphicData uri="http://schemas.openxmlformats.org/drawingml/2006/table">
            <a:tbl>
              <a:tblPr firstRow="1" firstCol="1" bandRow="1"/>
              <a:tblGrid>
                <a:gridCol w="7041154">
                  <a:extLst>
                    <a:ext uri="{9D8B030D-6E8A-4147-A177-3AD203B41FA5}">
                      <a16:colId xmlns:a16="http://schemas.microsoft.com/office/drawing/2014/main" val="2384609329"/>
                    </a:ext>
                  </a:extLst>
                </a:gridCol>
                <a:gridCol w="3604387">
                  <a:extLst>
                    <a:ext uri="{9D8B030D-6E8A-4147-A177-3AD203B41FA5}">
                      <a16:colId xmlns:a16="http://schemas.microsoft.com/office/drawing/2014/main" val="478336271"/>
                    </a:ext>
                  </a:extLst>
                </a:gridCol>
              </a:tblGrid>
              <a:tr h="146050">
                <a:tc>
                  <a:txBody>
                    <a:bodyPr/>
                    <a:lstStyle/>
                    <a:p>
                      <a:pPr algn="ctr">
                        <a:lnSpc>
                          <a:spcPct val="107000"/>
                        </a:lnSpc>
                        <a:spcAft>
                          <a:spcPts val="0"/>
                        </a:spcAft>
                      </a:pPr>
                      <a:r>
                        <a:rPr lang="ru-RU"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Условия договора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Стоимость работ без НДС, руб.</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6963580"/>
                  </a:ext>
                </a:extLst>
              </a:tr>
              <a:tr h="469265">
                <a:tc>
                  <a:txBody>
                    <a:bodyPr/>
                    <a:lstStyle/>
                    <a:p>
                      <a:pPr algn="l">
                        <a:lnSpc>
                          <a:spcPct val="107000"/>
                        </a:lnSpc>
                        <a:spcAft>
                          <a:spcPts val="0"/>
                        </a:spcAft>
                      </a:pPr>
                      <a:r>
                        <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на производственной площадке арендатора с 05.11.2020 по 11.12.2020 проводит монтажные и пуско-наладочные работы с привлечением специализированной организации.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400 000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0225921"/>
                  </a:ext>
                </a:extLst>
              </a:tr>
              <a:tr h="306070">
                <a:tc>
                  <a:txBody>
                    <a:bodyPr/>
                    <a:lstStyle/>
                    <a:p>
                      <a:pPr algn="l">
                        <a:lnSpc>
                          <a:spcPct val="107000"/>
                        </a:lnSpc>
                        <a:spcAft>
                          <a:spcPts val="0"/>
                        </a:spcAft>
                      </a:pPr>
                      <a:r>
                        <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с 05.11.2020 по 11.12.2020 осуществляет работы за свой счет по подготовке фундамента для станка и подключению станка к общей электросети завода.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80 000</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90702"/>
                  </a:ext>
                </a:extLst>
              </a:tr>
            </a:tbl>
          </a:graphicData>
        </a:graphic>
      </p:graphicFrame>
    </p:spTree>
    <p:extLst>
      <p:ext uri="{BB962C8B-B14F-4D97-AF65-F5344CB8AC3E}">
        <p14:creationId xmlns:p14="http://schemas.microsoft.com/office/powerpoint/2010/main" val="1917142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098800206"/>
              </p:ext>
            </p:extLst>
          </p:nvPr>
        </p:nvGraphicFramePr>
        <p:xfrm>
          <a:off x="481261" y="1210625"/>
          <a:ext cx="11348189" cy="4854386"/>
        </p:xfrm>
        <a:graphic>
          <a:graphicData uri="http://schemas.openxmlformats.org/drawingml/2006/table">
            <a:tbl>
              <a:tblPr firstRow="1" firstCol="1" bandRow="1"/>
              <a:tblGrid>
                <a:gridCol w="895299">
                  <a:extLst>
                    <a:ext uri="{9D8B030D-6E8A-4147-A177-3AD203B41FA5}">
                      <a16:colId xmlns:a16="http://schemas.microsoft.com/office/drawing/2014/main" val="2827770503"/>
                    </a:ext>
                  </a:extLst>
                </a:gridCol>
                <a:gridCol w="2538436">
                  <a:extLst>
                    <a:ext uri="{9D8B030D-6E8A-4147-A177-3AD203B41FA5}">
                      <a16:colId xmlns:a16="http://schemas.microsoft.com/office/drawing/2014/main" val="4068914410"/>
                    </a:ext>
                  </a:extLst>
                </a:gridCol>
                <a:gridCol w="1044869">
                  <a:extLst>
                    <a:ext uri="{9D8B030D-6E8A-4147-A177-3AD203B41FA5}">
                      <a16:colId xmlns:a16="http://schemas.microsoft.com/office/drawing/2014/main" val="1557926142"/>
                    </a:ext>
                  </a:extLst>
                </a:gridCol>
                <a:gridCol w="896354">
                  <a:extLst>
                    <a:ext uri="{9D8B030D-6E8A-4147-A177-3AD203B41FA5}">
                      <a16:colId xmlns:a16="http://schemas.microsoft.com/office/drawing/2014/main" val="2508150957"/>
                    </a:ext>
                  </a:extLst>
                </a:gridCol>
                <a:gridCol w="896354">
                  <a:extLst>
                    <a:ext uri="{9D8B030D-6E8A-4147-A177-3AD203B41FA5}">
                      <a16:colId xmlns:a16="http://schemas.microsoft.com/office/drawing/2014/main" val="2076586551"/>
                    </a:ext>
                  </a:extLst>
                </a:gridCol>
                <a:gridCol w="895299">
                  <a:extLst>
                    <a:ext uri="{9D8B030D-6E8A-4147-A177-3AD203B41FA5}">
                      <a16:colId xmlns:a16="http://schemas.microsoft.com/office/drawing/2014/main" val="2645099102"/>
                    </a:ext>
                  </a:extLst>
                </a:gridCol>
                <a:gridCol w="1344001">
                  <a:extLst>
                    <a:ext uri="{9D8B030D-6E8A-4147-A177-3AD203B41FA5}">
                      <a16:colId xmlns:a16="http://schemas.microsoft.com/office/drawing/2014/main" val="1370626413"/>
                    </a:ext>
                  </a:extLst>
                </a:gridCol>
                <a:gridCol w="1044869">
                  <a:extLst>
                    <a:ext uri="{9D8B030D-6E8A-4147-A177-3AD203B41FA5}">
                      <a16:colId xmlns:a16="http://schemas.microsoft.com/office/drawing/2014/main" val="3825053718"/>
                    </a:ext>
                  </a:extLst>
                </a:gridCol>
                <a:gridCol w="896354">
                  <a:extLst>
                    <a:ext uri="{9D8B030D-6E8A-4147-A177-3AD203B41FA5}">
                      <a16:colId xmlns:a16="http://schemas.microsoft.com/office/drawing/2014/main" val="3485508406"/>
                    </a:ext>
                  </a:extLst>
                </a:gridCol>
                <a:gridCol w="896354">
                  <a:extLst>
                    <a:ext uri="{9D8B030D-6E8A-4147-A177-3AD203B41FA5}">
                      <a16:colId xmlns:a16="http://schemas.microsoft.com/office/drawing/2014/main" val="3019431676"/>
                    </a:ext>
                  </a:extLst>
                </a:gridCol>
              </a:tblGrid>
              <a:tr h="67369">
                <a:tc rowSpan="2">
                  <a:txBody>
                    <a:bodyPr/>
                    <a:lstStyle/>
                    <a:p>
                      <a:pPr algn="l">
                        <a:lnSpc>
                          <a:spcPct val="107000"/>
                        </a:lnSpc>
                        <a:spcAft>
                          <a:spcPts val="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l">
                        <a:lnSpc>
                          <a:spcPct val="107000"/>
                        </a:lnSpc>
                        <a:spcAft>
                          <a:spcPts val="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3010527409"/>
                  </a:ext>
                </a:extLst>
              </a:tr>
              <a:tr h="7635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99915457"/>
                  </a:ext>
                </a:extLst>
              </a:tr>
              <a:tr h="92251">
                <a:tc gridSpan="5">
                  <a:txBody>
                    <a:bodyPr/>
                    <a:lstStyle/>
                    <a:p>
                      <a:pPr algn="l">
                        <a:lnSpc>
                          <a:spcPct val="107000"/>
                        </a:lnSpc>
                        <a:spcAft>
                          <a:spcPts val="0"/>
                        </a:spcAft>
                      </a:pPr>
                      <a:r>
                        <a:rPr lang="ru-RU"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Получение платежей от арендатора  до начала аренды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a:lnSpc>
                          <a:spcPct val="107000"/>
                        </a:lnSpc>
                        <a:spcAft>
                          <a:spcPts val="0"/>
                        </a:spcAft>
                      </a:pPr>
                      <a:r>
                        <a:rPr lang="ru-RU" sz="1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gridSpan="4">
                  <a:txBody>
                    <a:bodyPr/>
                    <a:lstStyle/>
                    <a:p>
                      <a:pPr algn="l">
                        <a:lnSpc>
                          <a:spcPct val="107000"/>
                        </a:lnSpc>
                        <a:spcAft>
                          <a:spcPts val="0"/>
                        </a:spcAft>
                      </a:pPr>
                      <a:r>
                        <a:rPr lang="ru-RU" sz="1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ru-RU" sz="1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16037473"/>
                  </a:ext>
                </a:extLst>
              </a:tr>
              <a:tr h="92251">
                <a:tc>
                  <a:txBody>
                    <a:bodyPr/>
                    <a:lstStyle/>
                    <a:p>
                      <a:pPr algn="l">
                        <a:lnSpc>
                          <a:spcPct val="107000"/>
                        </a:lnSpc>
                        <a:spcAft>
                          <a:spcPts val="0"/>
                        </a:spcAft>
                      </a:pPr>
                      <a:r>
                        <a:rPr lang="ru-RU" sz="16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Получен аванс по договору с НДС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62.02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20.10.20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Оплачен аванс  с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450 000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60.02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0350400"/>
                  </a:ext>
                </a:extLst>
              </a:tr>
              <a:tr h="94317">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 НДС с полученного аванса по договору</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76АВ</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68.02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5540052"/>
                  </a:ext>
                </a:extLst>
              </a:tr>
              <a:tr h="51650">
                <a:tc gridSpan="5">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приобретения предмета аренды</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2235381650"/>
                  </a:ext>
                </a:extLst>
              </a:tr>
              <a:tr h="51650">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21.10.20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ПЛ с НДС</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1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3849003"/>
                  </a:ext>
                </a:extLst>
              </a:tr>
              <a:tr h="276753">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05.11.20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Поставка ПЛ</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2 500 000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05.11.20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Принят предмет аренды для проведения монтажных работ</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3 000 000</a:t>
                      </a:r>
                      <a:endParaRPr lang="ru-RU" sz="1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p>
                    <a:p>
                      <a:pPr algn="l">
                        <a:lnSpc>
                          <a:spcPct val="107000"/>
                        </a:lnSpc>
                        <a:spcAft>
                          <a:spcPts val="0"/>
                        </a:spcAft>
                      </a:pPr>
                      <a:r>
                        <a:rPr lang="ru-RU" sz="16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b="1" dirty="0"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«ТМЦ на ответственном хранении»</a:t>
                      </a:r>
                      <a:endParaRPr lang="ru-RU" sz="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867895"/>
                  </a:ext>
                </a:extLst>
              </a:tr>
              <a:tr h="51650">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05.11.20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НДС по поставке ПЛ</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500 000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19.01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3868529"/>
                  </a:ext>
                </a:extLst>
              </a:tr>
            </a:tbl>
          </a:graphicData>
        </a:graphic>
      </p:graphicFrame>
      <p:sp>
        <p:nvSpPr>
          <p:cNvPr id="3" name="TextBox 2"/>
          <p:cNvSpPr txBox="1"/>
          <p:nvPr/>
        </p:nvSpPr>
        <p:spPr>
          <a:xfrm>
            <a:off x="2492943" y="413886"/>
            <a:ext cx="6699183" cy="523220"/>
          </a:xfrm>
          <a:prstGeom prst="rect">
            <a:avLst/>
          </a:prstGeom>
          <a:noFill/>
        </p:spPr>
        <p:txBody>
          <a:bodyPr wrap="square" rtlCol="0">
            <a:spAutoFit/>
          </a:bodyPr>
          <a:lstStyle/>
          <a:p>
            <a:pPr algn="ctr"/>
            <a:r>
              <a:rPr lang="ru-RU" sz="2800" b="1" dirty="0" smtClean="0"/>
              <a:t>Журнал операций</a:t>
            </a:r>
            <a:endParaRPr lang="ru-RU" sz="2800" b="1" dirty="0"/>
          </a:p>
        </p:txBody>
      </p:sp>
    </p:spTree>
    <p:extLst>
      <p:ext uri="{BB962C8B-B14F-4D97-AF65-F5344CB8AC3E}">
        <p14:creationId xmlns:p14="http://schemas.microsoft.com/office/powerpoint/2010/main" val="449417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850867163"/>
              </p:ext>
            </p:extLst>
          </p:nvPr>
        </p:nvGraphicFramePr>
        <p:xfrm>
          <a:off x="295174" y="836614"/>
          <a:ext cx="11896826" cy="5427222"/>
        </p:xfrm>
        <a:graphic>
          <a:graphicData uri="http://schemas.openxmlformats.org/drawingml/2006/table">
            <a:tbl>
              <a:tblPr firstRow="1" firstCol="1" bandRow="1"/>
              <a:tblGrid>
                <a:gridCol w="886987">
                  <a:extLst>
                    <a:ext uri="{9D8B030D-6E8A-4147-A177-3AD203B41FA5}">
                      <a16:colId xmlns:a16="http://schemas.microsoft.com/office/drawing/2014/main" val="1258093720"/>
                    </a:ext>
                  </a:extLst>
                </a:gridCol>
                <a:gridCol w="2183472">
                  <a:extLst>
                    <a:ext uri="{9D8B030D-6E8A-4147-A177-3AD203B41FA5}">
                      <a16:colId xmlns:a16="http://schemas.microsoft.com/office/drawing/2014/main" val="1330769091"/>
                    </a:ext>
                  </a:extLst>
                </a:gridCol>
                <a:gridCol w="914400">
                  <a:extLst>
                    <a:ext uri="{9D8B030D-6E8A-4147-A177-3AD203B41FA5}">
                      <a16:colId xmlns:a16="http://schemas.microsoft.com/office/drawing/2014/main" val="2814326421"/>
                    </a:ext>
                  </a:extLst>
                </a:gridCol>
                <a:gridCol w="924025">
                  <a:extLst>
                    <a:ext uri="{9D8B030D-6E8A-4147-A177-3AD203B41FA5}">
                      <a16:colId xmlns:a16="http://schemas.microsoft.com/office/drawing/2014/main" val="3354548625"/>
                    </a:ext>
                  </a:extLst>
                </a:gridCol>
                <a:gridCol w="847023">
                  <a:extLst>
                    <a:ext uri="{9D8B030D-6E8A-4147-A177-3AD203B41FA5}">
                      <a16:colId xmlns:a16="http://schemas.microsoft.com/office/drawing/2014/main" val="1661060899"/>
                    </a:ext>
                  </a:extLst>
                </a:gridCol>
                <a:gridCol w="847024">
                  <a:extLst>
                    <a:ext uri="{9D8B030D-6E8A-4147-A177-3AD203B41FA5}">
                      <a16:colId xmlns:a16="http://schemas.microsoft.com/office/drawing/2014/main" val="4115491950"/>
                    </a:ext>
                  </a:extLst>
                </a:gridCol>
                <a:gridCol w="2493721">
                  <a:extLst>
                    <a:ext uri="{9D8B030D-6E8A-4147-A177-3AD203B41FA5}">
                      <a16:colId xmlns:a16="http://schemas.microsoft.com/office/drawing/2014/main" val="4011737266"/>
                    </a:ext>
                  </a:extLst>
                </a:gridCol>
                <a:gridCol w="929985">
                  <a:extLst>
                    <a:ext uri="{9D8B030D-6E8A-4147-A177-3AD203B41FA5}">
                      <a16:colId xmlns:a16="http://schemas.microsoft.com/office/drawing/2014/main" val="1819015541"/>
                    </a:ext>
                  </a:extLst>
                </a:gridCol>
                <a:gridCol w="899326">
                  <a:extLst>
                    <a:ext uri="{9D8B030D-6E8A-4147-A177-3AD203B41FA5}">
                      <a16:colId xmlns:a16="http://schemas.microsoft.com/office/drawing/2014/main" val="1414433551"/>
                    </a:ext>
                  </a:extLst>
                </a:gridCol>
                <a:gridCol w="970863">
                  <a:extLst>
                    <a:ext uri="{9D8B030D-6E8A-4147-A177-3AD203B41FA5}">
                      <a16:colId xmlns:a16="http://schemas.microsoft.com/office/drawing/2014/main" val="1825952261"/>
                    </a:ext>
                  </a:extLst>
                </a:gridCol>
              </a:tblGrid>
              <a:tr h="67369">
                <a:tc rowSpan="2">
                  <a:txBody>
                    <a:bodyPr/>
                    <a:lstStyle/>
                    <a:p>
                      <a:pPr algn="l">
                        <a:lnSpc>
                          <a:spcPct val="107000"/>
                        </a:lnSpc>
                        <a:spcAft>
                          <a:spcPts val="0"/>
                        </a:spcAft>
                      </a:pPr>
                      <a:r>
                        <a:rPr lang="ru-RU" sz="1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l">
                        <a:lnSpc>
                          <a:spcPct val="107000"/>
                        </a:lnSpc>
                        <a:spcAft>
                          <a:spcPts val="0"/>
                        </a:spcAft>
                      </a:pPr>
                      <a:r>
                        <a:rPr lang="ru-RU" sz="1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l">
                        <a:lnSpc>
                          <a:spcPct val="107000"/>
                        </a:lnSpc>
                        <a:spcAft>
                          <a:spcPts val="0"/>
                        </a:spcAft>
                      </a:pPr>
                      <a:r>
                        <a:rPr lang="ru-RU" sz="1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gn="l">
                        <a:lnSpc>
                          <a:spcPct val="107000"/>
                        </a:lnSpc>
                        <a:spcAft>
                          <a:spcPts val="0"/>
                        </a:spcAft>
                      </a:pPr>
                      <a:r>
                        <a:rPr lang="ru-RU"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Арендодатель</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ru-RU"/>
                    </a:p>
                  </a:txBody>
                  <a:tcPr/>
                </a:tc>
                <a:tc rowSpan="2">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Дата</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Содержание операции у арендатора</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Сумма (руб.)</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Арендатор</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a16="http://schemas.microsoft.com/office/drawing/2014/main" val="4181451624"/>
                  </a:ext>
                </a:extLst>
              </a:tr>
              <a:tr h="7635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07000"/>
                        </a:lnSpc>
                        <a:spcAft>
                          <a:spcPts val="0"/>
                        </a:spcAft>
                      </a:pPr>
                      <a:r>
                        <a:rPr lang="ru-RU"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a:lnSpc>
                          <a:spcPct val="107000"/>
                        </a:lnSpc>
                        <a:spcAft>
                          <a:spcPts val="0"/>
                        </a:spcAft>
                      </a:pPr>
                      <a:r>
                        <a:rPr lang="ru-RU"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Дебет</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Кредит</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4508138"/>
                  </a:ext>
                </a:extLst>
              </a:tr>
              <a:tr h="101054">
                <a:tc gridSpan="10">
                  <a:txBody>
                    <a:bodyPr/>
                    <a:lstStyle/>
                    <a:p>
                      <a:pPr algn="ctr">
                        <a:lnSpc>
                          <a:spcPct val="107000"/>
                        </a:lnSpc>
                        <a:spcAft>
                          <a:spcPts val="0"/>
                        </a:spcAft>
                      </a:pPr>
                      <a:r>
                        <a:rPr lang="ru-RU" sz="1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Операции по доведению предмета аренды до состояния пригодного к эксплуатации</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pPr algn="l">
                        <a:lnSpc>
                          <a:spcPct val="107000"/>
                        </a:lnSpc>
                        <a:spcAft>
                          <a:spcPts val="0"/>
                        </a:spcAft>
                      </a:pP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360893054"/>
                  </a:ext>
                </a:extLst>
              </a:tr>
              <a:tr h="184502">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03.11.20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страховой премии на период доведения ПЛ до состояния пригодного к эксплуатации</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5 000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763439"/>
                  </a:ext>
                </a:extLst>
              </a:tr>
              <a:tr h="138377">
                <a:tc>
                  <a:txBody>
                    <a:bodyPr/>
                    <a:lstStyle/>
                    <a:p>
                      <a:pPr algn="l">
                        <a:lnSpc>
                          <a:spcPct val="107000"/>
                        </a:lnSpc>
                        <a:spcAft>
                          <a:spcPts val="0"/>
                        </a:spcAft>
                      </a:pPr>
                      <a:r>
                        <a:rPr lang="ru-RU" sz="13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30.11.20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затрат по имущественному страхованию ПЛ за ноябрь 2020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3 472</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3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270982"/>
                  </a:ext>
                </a:extLst>
              </a:tr>
              <a:tr h="369004">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Акт приема-передачи монтажных  и пуско-наладочных работ</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400 000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15.11.20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Оприходование работ по созданию фундамента для предмета аренды. (ФСБУ25/2018,  пункт 13в)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50 000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 Аренда</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затраты</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9472967"/>
                  </a:ext>
                </a:extLst>
              </a:tr>
              <a:tr h="461255">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монтажных  и пуско-наладочных работ, НДС не облагается</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400 000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28.11.20</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Оприходование работ по  подключению предмета аренды  к общей электросети завода.(ФСБУ25/2018,  пункт 13в)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08 Аренда</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76 затраты</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305100"/>
                  </a:ext>
                </a:extLst>
              </a:tr>
              <a:tr h="138377">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Начисление затрат по имущественному страхованию ПЛ за  декабрь 2020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1 528</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08.04.</a:t>
                      </a:r>
                      <a:endParaRPr lang="ru-RU" sz="13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2054074"/>
                  </a:ext>
                </a:extLst>
              </a:tr>
              <a:tr h="94317">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10.12.20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Оплата страховой премии за 6 месяцев периода аренды</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30 000</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76Страх</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51</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9E7"/>
                    </a:solidFill>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13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24253" marR="242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2459416"/>
                  </a:ext>
                </a:extLst>
              </a:tr>
            </a:tbl>
          </a:graphicData>
        </a:graphic>
      </p:graphicFrame>
      <p:sp>
        <p:nvSpPr>
          <p:cNvPr id="3" name="Прямоугольник 2"/>
          <p:cNvSpPr/>
          <p:nvPr/>
        </p:nvSpPr>
        <p:spPr>
          <a:xfrm>
            <a:off x="4032986" y="116629"/>
            <a:ext cx="3686476" cy="369332"/>
          </a:xfrm>
          <a:prstGeom prst="rect">
            <a:avLst/>
          </a:prstGeom>
        </p:spPr>
        <p:txBody>
          <a:bodyPr wrap="square">
            <a:spAutoFit/>
          </a:bodyPr>
          <a:lstStyle/>
          <a:p>
            <a:pPr algn="ctr"/>
            <a:r>
              <a:rPr lang="ru-RU" b="1" dirty="0"/>
              <a:t>Журнал операций</a:t>
            </a:r>
          </a:p>
        </p:txBody>
      </p:sp>
    </p:spTree>
    <p:extLst>
      <p:ext uri="{BB962C8B-B14F-4D97-AF65-F5344CB8AC3E}">
        <p14:creationId xmlns:p14="http://schemas.microsoft.com/office/powerpoint/2010/main" val="15531588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672</TotalTime>
  <Words>4838</Words>
  <Application>Microsoft Office PowerPoint</Application>
  <PresentationFormat>Широкоэкранный</PresentationFormat>
  <Paragraphs>1389</Paragraphs>
  <Slides>32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32</vt:i4>
      </vt:variant>
    </vt:vector>
  </HeadingPairs>
  <TitlesOfParts>
    <vt:vector size="39" baseType="lpstr">
      <vt:lpstr>Arial</vt:lpstr>
      <vt:lpstr>Calibri</vt:lpstr>
      <vt:lpstr>Calibri Light</vt:lpstr>
      <vt:lpstr>Courier New</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Благодарю за внимание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Неля</dc:creator>
  <cp:lastModifiedBy>Неля</cp:lastModifiedBy>
  <cp:revision>45</cp:revision>
  <dcterms:created xsi:type="dcterms:W3CDTF">2023-03-29T07:44:11Z</dcterms:created>
  <dcterms:modified xsi:type="dcterms:W3CDTF">2023-04-03T20:17:18Z</dcterms:modified>
</cp:coreProperties>
</file>